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</p:sldMasterIdLst>
  <p:notesMasterIdLst>
    <p:notesMasterId r:id="rId60"/>
  </p:notesMasterIdLst>
  <p:sldIdLst>
    <p:sldId id="256" r:id="rId2"/>
    <p:sldId id="435" r:id="rId3"/>
    <p:sldId id="366" r:id="rId4"/>
    <p:sldId id="436" r:id="rId5"/>
    <p:sldId id="257" r:id="rId6"/>
    <p:sldId id="258" r:id="rId7"/>
    <p:sldId id="259" r:id="rId8"/>
    <p:sldId id="260" r:id="rId9"/>
    <p:sldId id="378" r:id="rId10"/>
    <p:sldId id="374" r:id="rId11"/>
    <p:sldId id="384" r:id="rId12"/>
    <p:sldId id="383" r:id="rId13"/>
    <p:sldId id="437" r:id="rId14"/>
    <p:sldId id="369" r:id="rId15"/>
    <p:sldId id="421" r:id="rId16"/>
    <p:sldId id="422" r:id="rId17"/>
    <p:sldId id="423" r:id="rId18"/>
    <p:sldId id="424" r:id="rId19"/>
    <p:sldId id="425" r:id="rId20"/>
    <p:sldId id="426" r:id="rId21"/>
    <p:sldId id="367" r:id="rId22"/>
    <p:sldId id="276" r:id="rId23"/>
    <p:sldId id="368" r:id="rId24"/>
    <p:sldId id="411" r:id="rId25"/>
    <p:sldId id="372" r:id="rId26"/>
    <p:sldId id="438" r:id="rId27"/>
    <p:sldId id="302" r:id="rId28"/>
    <p:sldId id="379" r:id="rId29"/>
    <p:sldId id="373" r:id="rId30"/>
    <p:sldId id="412" r:id="rId31"/>
    <p:sldId id="320" r:id="rId32"/>
    <p:sldId id="380" r:id="rId33"/>
    <p:sldId id="381" r:id="rId34"/>
    <p:sldId id="382" r:id="rId35"/>
    <p:sldId id="316" r:id="rId36"/>
    <p:sldId id="385" r:id="rId37"/>
    <p:sldId id="387" r:id="rId38"/>
    <p:sldId id="386" r:id="rId39"/>
    <p:sldId id="389" r:id="rId40"/>
    <p:sldId id="395" r:id="rId41"/>
    <p:sldId id="393" r:id="rId42"/>
    <p:sldId id="394" r:id="rId43"/>
    <p:sldId id="399" r:id="rId44"/>
    <p:sldId id="400" r:id="rId45"/>
    <p:sldId id="401" r:id="rId46"/>
    <p:sldId id="402" r:id="rId47"/>
    <p:sldId id="403" r:id="rId48"/>
    <p:sldId id="434" r:id="rId49"/>
    <p:sldId id="413" r:id="rId50"/>
    <p:sldId id="414" r:id="rId51"/>
    <p:sldId id="416" r:id="rId52"/>
    <p:sldId id="429" r:id="rId53"/>
    <p:sldId id="356" r:id="rId54"/>
    <p:sldId id="428" r:id="rId55"/>
    <p:sldId id="433" r:id="rId56"/>
    <p:sldId id="431" r:id="rId57"/>
    <p:sldId id="365" r:id="rId58"/>
    <p:sldId id="288" r:id="rId59"/>
  </p:sldIdLst>
  <p:sldSz cx="10287000" cy="6858000" type="35mm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EE7"/>
    <a:srgbClr val="ED4DC3"/>
    <a:srgbClr val="99FFCC"/>
    <a:srgbClr val="D60093"/>
    <a:srgbClr val="EFC1E6"/>
    <a:srgbClr val="99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 snapToGrid="0">
      <p:cViewPr varScale="1">
        <p:scale>
          <a:sx n="100" d="100"/>
          <a:sy n="100" d="100"/>
        </p:scale>
        <p:origin x="1044" y="7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E1981-4FCA-4AF6-9ADE-1AE7B1033707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79AB01A-1306-4408-8D8E-6CD9C247392B}">
      <dgm:prSet phldrT="[Texto]" custT="1"/>
      <dgm:spPr>
        <a:solidFill>
          <a:srgbClr val="53CEE7"/>
        </a:solidFill>
      </dgm:spPr>
      <dgm:t>
        <a:bodyPr/>
        <a:lstStyle/>
        <a:p>
          <a:r>
            <a:rPr lang="pt-BR" sz="2200" dirty="0" smtClean="0"/>
            <a:t>Subsistema prático-pedagógico</a:t>
          </a:r>
          <a:endParaRPr lang="pt-BR" sz="2200" dirty="0"/>
        </a:p>
      </dgm:t>
    </dgm:pt>
    <dgm:pt modelId="{A2D506DC-E2AA-4F47-957A-8DC588588B92}" type="parTrans" cxnId="{93CDC366-D0D8-4A2A-9B60-7C0744BD8608}">
      <dgm:prSet/>
      <dgm:spPr/>
      <dgm:t>
        <a:bodyPr/>
        <a:lstStyle/>
        <a:p>
          <a:endParaRPr lang="pt-BR" sz="2200"/>
        </a:p>
      </dgm:t>
    </dgm:pt>
    <dgm:pt modelId="{B5BBCC8D-1C32-426E-912E-E7DA16E8A85A}" type="sibTrans" cxnId="{93CDC366-D0D8-4A2A-9B60-7C0744BD8608}">
      <dgm:prSet/>
      <dgm:spPr/>
      <dgm:t>
        <a:bodyPr/>
        <a:lstStyle/>
        <a:p>
          <a:endParaRPr lang="pt-BR" sz="2200"/>
        </a:p>
      </dgm:t>
    </dgm:pt>
    <dgm:pt modelId="{140FF20C-D865-4706-9549-D2327EE0DED5}">
      <dgm:prSet phldrT="[Texto]" custT="1"/>
      <dgm:spPr/>
      <dgm:t>
        <a:bodyPr/>
        <a:lstStyle/>
        <a:p>
          <a:r>
            <a:rPr lang="pt-BR" sz="2200" dirty="0" smtClean="0"/>
            <a:t>Organização político-administrativa</a:t>
          </a:r>
          <a:endParaRPr lang="pt-BR" sz="2200" dirty="0"/>
        </a:p>
      </dgm:t>
    </dgm:pt>
    <dgm:pt modelId="{7DFE364D-5B96-4CD9-84C6-42475DD93250}" type="parTrans" cxnId="{40387C0B-0EFE-4356-B603-C10C74A19B88}">
      <dgm:prSet/>
      <dgm:spPr/>
      <dgm:t>
        <a:bodyPr/>
        <a:lstStyle/>
        <a:p>
          <a:endParaRPr lang="pt-BR" sz="2200"/>
        </a:p>
      </dgm:t>
    </dgm:pt>
    <dgm:pt modelId="{4D52017C-E565-4412-811A-CC7016A6CA75}" type="sibTrans" cxnId="{40387C0B-0EFE-4356-B603-C10C74A19B88}">
      <dgm:prSet/>
      <dgm:spPr/>
      <dgm:t>
        <a:bodyPr/>
        <a:lstStyle/>
        <a:p>
          <a:endParaRPr lang="pt-BR" sz="2200"/>
        </a:p>
      </dgm:t>
    </dgm:pt>
    <dgm:pt modelId="{75EA54F8-A111-4592-A19D-85BB62AF66F4}">
      <dgm:prSet phldrT="[Texto]" custT="1"/>
      <dgm:spPr/>
      <dgm:t>
        <a:bodyPr/>
        <a:lstStyle/>
        <a:p>
          <a:r>
            <a:rPr lang="pt-BR" sz="2200" dirty="0" smtClean="0"/>
            <a:t>Participação social e controle</a:t>
          </a:r>
          <a:endParaRPr lang="pt-BR" sz="2200" dirty="0"/>
        </a:p>
      </dgm:t>
    </dgm:pt>
    <dgm:pt modelId="{1ED50B1D-5EA6-4ACA-B62A-119FAA81F395}" type="parTrans" cxnId="{A40CFBA1-7F54-4BDF-BE67-F54BE13BB0CB}">
      <dgm:prSet/>
      <dgm:spPr/>
      <dgm:t>
        <a:bodyPr/>
        <a:lstStyle/>
        <a:p>
          <a:endParaRPr lang="pt-BR" sz="2200"/>
        </a:p>
      </dgm:t>
    </dgm:pt>
    <dgm:pt modelId="{B5392A28-2571-4BB6-A113-CDD0A43BFA5F}" type="sibTrans" cxnId="{A40CFBA1-7F54-4BDF-BE67-F54BE13BB0CB}">
      <dgm:prSet/>
      <dgm:spPr/>
      <dgm:t>
        <a:bodyPr/>
        <a:lstStyle/>
        <a:p>
          <a:endParaRPr lang="pt-BR" sz="2200"/>
        </a:p>
      </dgm:t>
    </dgm:pt>
    <dgm:pt modelId="{8D182608-2CA7-4E34-8033-F562AFFBC2D3}">
      <dgm:prSet phldrT="[Texto]" custT="1"/>
      <dgm:spPr/>
      <dgm:t>
        <a:bodyPr/>
        <a:lstStyle/>
        <a:p>
          <a:r>
            <a:rPr lang="pt-BR" sz="2200" dirty="0" smtClean="0"/>
            <a:t>Inovação, pesquisa, especialistas</a:t>
          </a:r>
          <a:endParaRPr lang="pt-BR" sz="2200" dirty="0"/>
        </a:p>
      </dgm:t>
    </dgm:pt>
    <dgm:pt modelId="{359E55FC-0A78-42D2-A709-E75247BF91BA}" type="parTrans" cxnId="{908462D8-D578-4B4E-B4D1-0D6BBA4369D0}">
      <dgm:prSet/>
      <dgm:spPr/>
      <dgm:t>
        <a:bodyPr/>
        <a:lstStyle/>
        <a:p>
          <a:endParaRPr lang="pt-BR" sz="2200"/>
        </a:p>
      </dgm:t>
    </dgm:pt>
    <dgm:pt modelId="{E7983B42-88EC-489E-8BA1-CE2D1A1052CF}" type="sibTrans" cxnId="{908462D8-D578-4B4E-B4D1-0D6BBA4369D0}">
      <dgm:prSet/>
      <dgm:spPr/>
      <dgm:t>
        <a:bodyPr/>
        <a:lstStyle/>
        <a:p>
          <a:endParaRPr lang="pt-BR" sz="2200"/>
        </a:p>
      </dgm:t>
    </dgm:pt>
    <dgm:pt modelId="{A011A441-A970-46B0-899B-23DFBF53EBF4}">
      <dgm:prSet phldrT="[Texto]" custT="1"/>
      <dgm:spPr/>
      <dgm:t>
        <a:bodyPr/>
        <a:lstStyle/>
        <a:p>
          <a:r>
            <a:rPr lang="pt-BR" sz="2200" dirty="0" smtClean="0"/>
            <a:t>Produção de meios</a:t>
          </a:r>
          <a:endParaRPr lang="pt-BR" sz="2200" dirty="0"/>
        </a:p>
      </dgm:t>
    </dgm:pt>
    <dgm:pt modelId="{B2AE1029-B181-43E7-A5C9-826D55E0BBF2}" type="parTrans" cxnId="{45304B68-CF60-4B04-9FEE-F7168C235540}">
      <dgm:prSet/>
      <dgm:spPr/>
      <dgm:t>
        <a:bodyPr/>
        <a:lstStyle/>
        <a:p>
          <a:endParaRPr lang="pt-BR" sz="2200"/>
        </a:p>
      </dgm:t>
    </dgm:pt>
    <dgm:pt modelId="{5BBA64B5-840D-4850-B799-A1A0C562582C}" type="sibTrans" cxnId="{45304B68-CF60-4B04-9FEE-F7168C235540}">
      <dgm:prSet/>
      <dgm:spPr/>
      <dgm:t>
        <a:bodyPr/>
        <a:lstStyle/>
        <a:p>
          <a:endParaRPr lang="pt-BR" sz="2200"/>
        </a:p>
      </dgm:t>
    </dgm:pt>
    <dgm:pt modelId="{3A04199B-08FC-49F3-902A-982A019EAF14}">
      <dgm:prSet phldrT="[Texto]" custT="1"/>
      <dgm:spPr/>
      <dgm:t>
        <a:bodyPr/>
        <a:lstStyle/>
        <a:p>
          <a:r>
            <a:rPr lang="pt-BR" sz="2200" dirty="0" smtClean="0"/>
            <a:t>Produção de conteúdos</a:t>
          </a:r>
          <a:endParaRPr lang="pt-BR" sz="2200" dirty="0"/>
        </a:p>
      </dgm:t>
    </dgm:pt>
    <dgm:pt modelId="{DC49EB6E-8B6E-4B77-A336-BF7E547842BD}" type="parTrans" cxnId="{43F193AE-16A2-4353-BBC2-848D4C6DF72C}">
      <dgm:prSet/>
      <dgm:spPr/>
      <dgm:t>
        <a:bodyPr/>
        <a:lstStyle/>
        <a:p>
          <a:endParaRPr lang="pt-BR" sz="2200"/>
        </a:p>
      </dgm:t>
    </dgm:pt>
    <dgm:pt modelId="{733DE4F9-3063-421F-9BA6-BD186BDF1F9B}" type="sibTrans" cxnId="{43F193AE-16A2-4353-BBC2-848D4C6DF72C}">
      <dgm:prSet/>
      <dgm:spPr/>
      <dgm:t>
        <a:bodyPr/>
        <a:lstStyle/>
        <a:p>
          <a:endParaRPr lang="pt-BR" sz="2200"/>
        </a:p>
      </dgm:t>
    </dgm:pt>
    <dgm:pt modelId="{56B94051-F59F-4800-9FA2-5A5BD600DB08}" type="pres">
      <dgm:prSet presAssocID="{80CE1981-4FCA-4AF6-9ADE-1AE7B10337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55599D-0BB0-477D-9155-A8ECB74A76FE}" type="pres">
      <dgm:prSet presAssocID="{579AB01A-1306-4408-8D8E-6CD9C247392B}" presName="centerShape" presStyleLbl="node0" presStyleIdx="0" presStyleCnt="1" custScaleX="119351" custScaleY="96359" custLinFactNeighborX="5485" custLinFactNeighborY="3860"/>
      <dgm:spPr/>
      <dgm:t>
        <a:bodyPr/>
        <a:lstStyle/>
        <a:p>
          <a:endParaRPr lang="pt-BR"/>
        </a:p>
      </dgm:t>
    </dgm:pt>
    <dgm:pt modelId="{F2A99806-FD28-4ABF-B5D7-DBD8FAF4863A}" type="pres">
      <dgm:prSet presAssocID="{140FF20C-D865-4706-9549-D2327EE0DED5}" presName="node" presStyleLbl="node1" presStyleIdx="0" presStyleCnt="5" custScaleX="173388" custScaleY="139878" custRadScaleRad="97429" custRadScaleInc="222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25C696-0471-458D-873C-2500AF90A7DD}" type="pres">
      <dgm:prSet presAssocID="{140FF20C-D865-4706-9549-D2327EE0DED5}" presName="dummy" presStyleCnt="0"/>
      <dgm:spPr/>
    </dgm:pt>
    <dgm:pt modelId="{B17BCD62-FFC3-4375-A5F8-C94BD2E5F581}" type="pres">
      <dgm:prSet presAssocID="{4D52017C-E565-4412-811A-CC7016A6CA75}" presName="sibTrans" presStyleLbl="sibTrans2D1" presStyleIdx="0" presStyleCnt="5" custLinFactNeighborX="-1800" custLinFactNeighborY="-675"/>
      <dgm:spPr/>
      <dgm:t>
        <a:bodyPr/>
        <a:lstStyle/>
        <a:p>
          <a:endParaRPr lang="pt-BR"/>
        </a:p>
      </dgm:t>
    </dgm:pt>
    <dgm:pt modelId="{C8A779EA-2453-459C-A649-35777FFF260E}" type="pres">
      <dgm:prSet presAssocID="{75EA54F8-A111-4592-A19D-85BB62AF66F4}" presName="node" presStyleLbl="node1" presStyleIdx="1" presStyleCnt="5" custScaleX="161895" custScaleY="128907" custRadScaleRad="121081" custRadScaleInc="1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F44AFA-D572-4DDF-A9C2-253707F05489}" type="pres">
      <dgm:prSet presAssocID="{75EA54F8-A111-4592-A19D-85BB62AF66F4}" presName="dummy" presStyleCnt="0"/>
      <dgm:spPr/>
    </dgm:pt>
    <dgm:pt modelId="{3EF9BD82-2A05-4B9B-A640-6F2AB40067E1}" type="pres">
      <dgm:prSet presAssocID="{B5392A28-2571-4BB6-A113-CDD0A43BFA5F}" presName="sibTrans" presStyleLbl="sibTrans2D1" presStyleIdx="1" presStyleCnt="5" custScaleX="100379"/>
      <dgm:spPr/>
      <dgm:t>
        <a:bodyPr/>
        <a:lstStyle/>
        <a:p>
          <a:endParaRPr lang="pt-BR"/>
        </a:p>
      </dgm:t>
    </dgm:pt>
    <dgm:pt modelId="{DD50EB4C-1CED-4EA4-9744-E7893569710E}" type="pres">
      <dgm:prSet presAssocID="{8D182608-2CA7-4E34-8033-F562AFFBC2D3}" presName="node" presStyleLbl="node1" presStyleIdx="2" presStyleCnt="5" custScaleX="169787" custScaleY="128777" custRadScaleRad="125335" custRadScaleInc="-846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8EE294-0C79-44D5-9C94-77D4564DFB1D}" type="pres">
      <dgm:prSet presAssocID="{8D182608-2CA7-4E34-8033-F562AFFBC2D3}" presName="dummy" presStyleCnt="0"/>
      <dgm:spPr/>
    </dgm:pt>
    <dgm:pt modelId="{41B3BDB4-EB56-4B6F-99AF-B80C89237201}" type="pres">
      <dgm:prSet presAssocID="{E7983B42-88EC-489E-8BA1-CE2D1A1052CF}" presName="sibTrans" presStyleLbl="sibTrans2D1" presStyleIdx="2" presStyleCnt="5" custScaleY="94926"/>
      <dgm:spPr/>
      <dgm:t>
        <a:bodyPr/>
        <a:lstStyle/>
        <a:p>
          <a:endParaRPr lang="pt-BR"/>
        </a:p>
      </dgm:t>
    </dgm:pt>
    <dgm:pt modelId="{9A83C377-C5CD-4755-B2EF-08170C89EFD1}" type="pres">
      <dgm:prSet presAssocID="{3A04199B-08FC-49F3-902A-982A019EAF14}" presName="node" presStyleLbl="node1" presStyleIdx="3" presStyleCnt="5" custScaleX="157447" custScaleY="128777" custRadScaleRad="104683" custRadScaleInc="94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B87310-2743-4845-BC6D-E42557F848B5}" type="pres">
      <dgm:prSet presAssocID="{3A04199B-08FC-49F3-902A-982A019EAF14}" presName="dummy" presStyleCnt="0"/>
      <dgm:spPr/>
    </dgm:pt>
    <dgm:pt modelId="{C0402B48-EA0F-42C8-AE92-1FBD114DB73B}" type="pres">
      <dgm:prSet presAssocID="{733DE4F9-3063-421F-9BA6-BD186BDF1F9B}" presName="sibTrans" presStyleLbl="sibTrans2D1" presStyleIdx="3" presStyleCnt="5" custScaleX="91463" custScaleY="96643"/>
      <dgm:spPr/>
      <dgm:t>
        <a:bodyPr/>
        <a:lstStyle/>
        <a:p>
          <a:endParaRPr lang="pt-BR"/>
        </a:p>
      </dgm:t>
    </dgm:pt>
    <dgm:pt modelId="{1BA6F0F3-3779-4E51-B2F6-D57F3AFB6DF3}" type="pres">
      <dgm:prSet presAssocID="{A011A441-A970-46B0-899B-23DFBF53EBF4}" presName="node" presStyleLbl="node1" presStyleIdx="4" presStyleCnt="5" custScaleX="155274" custScaleY="142075" custRadScaleRad="113362" custRadScaleInc="34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6B770E-C7D6-4305-8ED8-63044BD4EB93}" type="pres">
      <dgm:prSet presAssocID="{A011A441-A970-46B0-899B-23DFBF53EBF4}" presName="dummy" presStyleCnt="0"/>
      <dgm:spPr/>
    </dgm:pt>
    <dgm:pt modelId="{F6D22AEE-6F77-451F-AC96-13B8E7FC1BD9}" type="pres">
      <dgm:prSet presAssocID="{5BBA64B5-840D-4850-B799-A1A0C562582C}" presName="sibTrans" presStyleLbl="sibTrans2D1" presStyleIdx="4" presStyleCnt="5" custScaleX="94095" custScaleY="101799"/>
      <dgm:spPr/>
      <dgm:t>
        <a:bodyPr/>
        <a:lstStyle/>
        <a:p>
          <a:endParaRPr lang="pt-BR"/>
        </a:p>
      </dgm:t>
    </dgm:pt>
  </dgm:ptLst>
  <dgm:cxnLst>
    <dgm:cxn modelId="{A0EFAA16-FAD5-49FF-A9A8-0706BA3A455F}" type="presOf" srcId="{4D52017C-E565-4412-811A-CC7016A6CA75}" destId="{B17BCD62-FFC3-4375-A5F8-C94BD2E5F581}" srcOrd="0" destOrd="0" presId="urn:microsoft.com/office/officeart/2005/8/layout/radial6"/>
    <dgm:cxn modelId="{01EBFCED-222F-428B-BE25-856BDA426428}" type="presOf" srcId="{A011A441-A970-46B0-899B-23DFBF53EBF4}" destId="{1BA6F0F3-3779-4E51-B2F6-D57F3AFB6DF3}" srcOrd="0" destOrd="0" presId="urn:microsoft.com/office/officeart/2005/8/layout/radial6"/>
    <dgm:cxn modelId="{43F193AE-16A2-4353-BBC2-848D4C6DF72C}" srcId="{579AB01A-1306-4408-8D8E-6CD9C247392B}" destId="{3A04199B-08FC-49F3-902A-982A019EAF14}" srcOrd="3" destOrd="0" parTransId="{DC49EB6E-8B6E-4B77-A336-BF7E547842BD}" sibTransId="{733DE4F9-3063-421F-9BA6-BD186BDF1F9B}"/>
    <dgm:cxn modelId="{4EF85651-13CA-4D4B-BDDC-3A213FC1FD3E}" type="presOf" srcId="{75EA54F8-A111-4592-A19D-85BB62AF66F4}" destId="{C8A779EA-2453-459C-A649-35777FFF260E}" srcOrd="0" destOrd="0" presId="urn:microsoft.com/office/officeart/2005/8/layout/radial6"/>
    <dgm:cxn modelId="{08642D35-2353-4582-B255-1E24AB8FD648}" type="presOf" srcId="{140FF20C-D865-4706-9549-D2327EE0DED5}" destId="{F2A99806-FD28-4ABF-B5D7-DBD8FAF4863A}" srcOrd="0" destOrd="0" presId="urn:microsoft.com/office/officeart/2005/8/layout/radial6"/>
    <dgm:cxn modelId="{93CDC366-D0D8-4A2A-9B60-7C0744BD8608}" srcId="{80CE1981-4FCA-4AF6-9ADE-1AE7B1033707}" destId="{579AB01A-1306-4408-8D8E-6CD9C247392B}" srcOrd="0" destOrd="0" parTransId="{A2D506DC-E2AA-4F47-957A-8DC588588B92}" sibTransId="{B5BBCC8D-1C32-426E-912E-E7DA16E8A85A}"/>
    <dgm:cxn modelId="{5BAD057D-A590-49B4-BA1E-C744EF726FA4}" type="presOf" srcId="{B5392A28-2571-4BB6-A113-CDD0A43BFA5F}" destId="{3EF9BD82-2A05-4B9B-A640-6F2AB40067E1}" srcOrd="0" destOrd="0" presId="urn:microsoft.com/office/officeart/2005/8/layout/radial6"/>
    <dgm:cxn modelId="{40387C0B-0EFE-4356-B603-C10C74A19B88}" srcId="{579AB01A-1306-4408-8D8E-6CD9C247392B}" destId="{140FF20C-D865-4706-9549-D2327EE0DED5}" srcOrd="0" destOrd="0" parTransId="{7DFE364D-5B96-4CD9-84C6-42475DD93250}" sibTransId="{4D52017C-E565-4412-811A-CC7016A6CA75}"/>
    <dgm:cxn modelId="{EA26321A-62D3-431E-9926-C9D3FDB87D66}" type="presOf" srcId="{579AB01A-1306-4408-8D8E-6CD9C247392B}" destId="{8955599D-0BB0-477D-9155-A8ECB74A76FE}" srcOrd="0" destOrd="0" presId="urn:microsoft.com/office/officeart/2005/8/layout/radial6"/>
    <dgm:cxn modelId="{908462D8-D578-4B4E-B4D1-0D6BBA4369D0}" srcId="{579AB01A-1306-4408-8D8E-6CD9C247392B}" destId="{8D182608-2CA7-4E34-8033-F562AFFBC2D3}" srcOrd="2" destOrd="0" parTransId="{359E55FC-0A78-42D2-A709-E75247BF91BA}" sibTransId="{E7983B42-88EC-489E-8BA1-CE2D1A1052CF}"/>
    <dgm:cxn modelId="{45304B68-CF60-4B04-9FEE-F7168C235540}" srcId="{579AB01A-1306-4408-8D8E-6CD9C247392B}" destId="{A011A441-A970-46B0-899B-23DFBF53EBF4}" srcOrd="4" destOrd="0" parTransId="{B2AE1029-B181-43E7-A5C9-826D55E0BBF2}" sibTransId="{5BBA64B5-840D-4850-B799-A1A0C562582C}"/>
    <dgm:cxn modelId="{DB83FF37-7838-4F43-BCE7-2C732418E038}" type="presOf" srcId="{733DE4F9-3063-421F-9BA6-BD186BDF1F9B}" destId="{C0402B48-EA0F-42C8-AE92-1FBD114DB73B}" srcOrd="0" destOrd="0" presId="urn:microsoft.com/office/officeart/2005/8/layout/radial6"/>
    <dgm:cxn modelId="{14B0EC63-8EC6-41CE-8FF8-FA7D90E6A27C}" type="presOf" srcId="{3A04199B-08FC-49F3-902A-982A019EAF14}" destId="{9A83C377-C5CD-4755-B2EF-08170C89EFD1}" srcOrd="0" destOrd="0" presId="urn:microsoft.com/office/officeart/2005/8/layout/radial6"/>
    <dgm:cxn modelId="{D2FF2982-8477-4ADB-935F-E077FB1F03D6}" type="presOf" srcId="{80CE1981-4FCA-4AF6-9ADE-1AE7B1033707}" destId="{56B94051-F59F-4800-9FA2-5A5BD600DB08}" srcOrd="0" destOrd="0" presId="urn:microsoft.com/office/officeart/2005/8/layout/radial6"/>
    <dgm:cxn modelId="{16C6861B-64BB-4FDE-B128-40E81F1AA0DB}" type="presOf" srcId="{8D182608-2CA7-4E34-8033-F562AFFBC2D3}" destId="{DD50EB4C-1CED-4EA4-9744-E7893569710E}" srcOrd="0" destOrd="0" presId="urn:microsoft.com/office/officeart/2005/8/layout/radial6"/>
    <dgm:cxn modelId="{482F7A04-6F21-43E7-A34E-4A37915DF2D1}" type="presOf" srcId="{5BBA64B5-840D-4850-B799-A1A0C562582C}" destId="{F6D22AEE-6F77-451F-AC96-13B8E7FC1BD9}" srcOrd="0" destOrd="0" presId="urn:microsoft.com/office/officeart/2005/8/layout/radial6"/>
    <dgm:cxn modelId="{F5AB6942-E75A-4968-B025-555D9CA014DF}" type="presOf" srcId="{E7983B42-88EC-489E-8BA1-CE2D1A1052CF}" destId="{41B3BDB4-EB56-4B6F-99AF-B80C89237201}" srcOrd="0" destOrd="0" presId="urn:microsoft.com/office/officeart/2005/8/layout/radial6"/>
    <dgm:cxn modelId="{A40CFBA1-7F54-4BDF-BE67-F54BE13BB0CB}" srcId="{579AB01A-1306-4408-8D8E-6CD9C247392B}" destId="{75EA54F8-A111-4592-A19D-85BB62AF66F4}" srcOrd="1" destOrd="0" parTransId="{1ED50B1D-5EA6-4ACA-B62A-119FAA81F395}" sibTransId="{B5392A28-2571-4BB6-A113-CDD0A43BFA5F}"/>
    <dgm:cxn modelId="{6FF8771E-E3EB-4512-887C-53C722834E60}" type="presParOf" srcId="{56B94051-F59F-4800-9FA2-5A5BD600DB08}" destId="{8955599D-0BB0-477D-9155-A8ECB74A76FE}" srcOrd="0" destOrd="0" presId="urn:microsoft.com/office/officeart/2005/8/layout/radial6"/>
    <dgm:cxn modelId="{64EAABC0-A26A-424D-97EB-846DAF205A65}" type="presParOf" srcId="{56B94051-F59F-4800-9FA2-5A5BD600DB08}" destId="{F2A99806-FD28-4ABF-B5D7-DBD8FAF4863A}" srcOrd="1" destOrd="0" presId="urn:microsoft.com/office/officeart/2005/8/layout/radial6"/>
    <dgm:cxn modelId="{53CDA805-F376-49E3-8179-F724C4C9A553}" type="presParOf" srcId="{56B94051-F59F-4800-9FA2-5A5BD600DB08}" destId="{4025C696-0471-458D-873C-2500AF90A7DD}" srcOrd="2" destOrd="0" presId="urn:microsoft.com/office/officeart/2005/8/layout/radial6"/>
    <dgm:cxn modelId="{7E6DC264-4EE3-4C66-854C-269EE5D3BFD4}" type="presParOf" srcId="{56B94051-F59F-4800-9FA2-5A5BD600DB08}" destId="{B17BCD62-FFC3-4375-A5F8-C94BD2E5F581}" srcOrd="3" destOrd="0" presId="urn:microsoft.com/office/officeart/2005/8/layout/radial6"/>
    <dgm:cxn modelId="{F0C4199C-0CD4-4CFC-BBA5-B5ED8C32D97E}" type="presParOf" srcId="{56B94051-F59F-4800-9FA2-5A5BD600DB08}" destId="{C8A779EA-2453-459C-A649-35777FFF260E}" srcOrd="4" destOrd="0" presId="urn:microsoft.com/office/officeart/2005/8/layout/radial6"/>
    <dgm:cxn modelId="{063434FF-60EE-4D0E-8725-46E4C443C809}" type="presParOf" srcId="{56B94051-F59F-4800-9FA2-5A5BD600DB08}" destId="{8BF44AFA-D572-4DDF-A9C2-253707F05489}" srcOrd="5" destOrd="0" presId="urn:microsoft.com/office/officeart/2005/8/layout/radial6"/>
    <dgm:cxn modelId="{0DA0ACA5-1CDE-4788-B9DF-D1A646D471B9}" type="presParOf" srcId="{56B94051-F59F-4800-9FA2-5A5BD600DB08}" destId="{3EF9BD82-2A05-4B9B-A640-6F2AB40067E1}" srcOrd="6" destOrd="0" presId="urn:microsoft.com/office/officeart/2005/8/layout/radial6"/>
    <dgm:cxn modelId="{AE046379-0ED6-4A3E-B7F7-792BBFF98B74}" type="presParOf" srcId="{56B94051-F59F-4800-9FA2-5A5BD600DB08}" destId="{DD50EB4C-1CED-4EA4-9744-E7893569710E}" srcOrd="7" destOrd="0" presId="urn:microsoft.com/office/officeart/2005/8/layout/radial6"/>
    <dgm:cxn modelId="{4D7B282E-82CA-44C6-98CD-2C0F5358D37E}" type="presParOf" srcId="{56B94051-F59F-4800-9FA2-5A5BD600DB08}" destId="{238EE294-0C79-44D5-9C94-77D4564DFB1D}" srcOrd="8" destOrd="0" presId="urn:microsoft.com/office/officeart/2005/8/layout/radial6"/>
    <dgm:cxn modelId="{2664D7B0-EBE5-4BFA-AF78-0974B7C539C1}" type="presParOf" srcId="{56B94051-F59F-4800-9FA2-5A5BD600DB08}" destId="{41B3BDB4-EB56-4B6F-99AF-B80C89237201}" srcOrd="9" destOrd="0" presId="urn:microsoft.com/office/officeart/2005/8/layout/radial6"/>
    <dgm:cxn modelId="{8757B15D-8FCF-4F85-B727-1D2056B6DD20}" type="presParOf" srcId="{56B94051-F59F-4800-9FA2-5A5BD600DB08}" destId="{9A83C377-C5CD-4755-B2EF-08170C89EFD1}" srcOrd="10" destOrd="0" presId="urn:microsoft.com/office/officeart/2005/8/layout/radial6"/>
    <dgm:cxn modelId="{DD79C453-905A-4F05-8793-CE57108B0847}" type="presParOf" srcId="{56B94051-F59F-4800-9FA2-5A5BD600DB08}" destId="{C2B87310-2743-4845-BC6D-E42557F848B5}" srcOrd="11" destOrd="0" presId="urn:microsoft.com/office/officeart/2005/8/layout/radial6"/>
    <dgm:cxn modelId="{DB935D6A-9FC7-416E-968F-7C0CFF75B5C4}" type="presParOf" srcId="{56B94051-F59F-4800-9FA2-5A5BD600DB08}" destId="{C0402B48-EA0F-42C8-AE92-1FBD114DB73B}" srcOrd="12" destOrd="0" presId="urn:microsoft.com/office/officeart/2005/8/layout/radial6"/>
    <dgm:cxn modelId="{85085B65-8D49-4354-8F4B-AB2A0C2CDFCC}" type="presParOf" srcId="{56B94051-F59F-4800-9FA2-5A5BD600DB08}" destId="{1BA6F0F3-3779-4E51-B2F6-D57F3AFB6DF3}" srcOrd="13" destOrd="0" presId="urn:microsoft.com/office/officeart/2005/8/layout/radial6"/>
    <dgm:cxn modelId="{7C526828-301A-4906-8B6D-86FAD24A7F94}" type="presParOf" srcId="{56B94051-F59F-4800-9FA2-5A5BD600DB08}" destId="{276B770E-C7D6-4305-8ED8-63044BD4EB93}" srcOrd="14" destOrd="0" presId="urn:microsoft.com/office/officeart/2005/8/layout/radial6"/>
    <dgm:cxn modelId="{F7DB02E8-7720-431F-A319-732C3EC74504}" type="presParOf" srcId="{56B94051-F59F-4800-9FA2-5A5BD600DB08}" destId="{F6D22AEE-6F77-451F-AC96-13B8E7FC1BD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93FEC-EDB5-4927-9C08-0D7E50CC1F28}" type="doc">
      <dgm:prSet loTypeId="urn:microsoft.com/office/officeart/2005/8/layout/cycle3" loCatId="cycle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01EEB9-B28E-483F-9DA9-3CC93595C5B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3000" dirty="0"/>
            <a:t>Currículo prescrito</a:t>
          </a:r>
          <a:endParaRPr lang="en-US" sz="3000" dirty="0"/>
        </a:p>
      </dgm:t>
    </dgm:pt>
    <dgm:pt modelId="{1179A649-3CC9-4D47-B2DC-1D32DD9873F0}" type="parTrans" cxnId="{84CC156A-2666-4E55-8082-F8D437D20019}">
      <dgm:prSet/>
      <dgm:spPr/>
      <dgm:t>
        <a:bodyPr/>
        <a:lstStyle/>
        <a:p>
          <a:endParaRPr lang="en-US" sz="3000"/>
        </a:p>
      </dgm:t>
    </dgm:pt>
    <dgm:pt modelId="{D9B97B41-63B8-4570-A467-F18A6550BE58}" type="sibTrans" cxnId="{84CC156A-2666-4E55-8082-F8D437D20019}">
      <dgm:prSet/>
      <dgm:spPr>
        <a:solidFill>
          <a:srgbClr val="0070C0"/>
        </a:solidFill>
      </dgm:spPr>
      <dgm:t>
        <a:bodyPr/>
        <a:lstStyle/>
        <a:p>
          <a:endParaRPr lang="en-US" sz="3000"/>
        </a:p>
      </dgm:t>
    </dgm:pt>
    <dgm:pt modelId="{604F67EA-5F95-4B7E-A09E-524B3743F30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3000" dirty="0"/>
            <a:t>Currículo apresentado aos professores</a:t>
          </a:r>
          <a:endParaRPr lang="en-US" sz="3000" dirty="0"/>
        </a:p>
      </dgm:t>
    </dgm:pt>
    <dgm:pt modelId="{B064B719-4AEA-465E-AB2E-90478094DE82}" type="parTrans" cxnId="{0A043843-E5D6-40F5-93DB-2F5B61F2F216}">
      <dgm:prSet/>
      <dgm:spPr/>
      <dgm:t>
        <a:bodyPr/>
        <a:lstStyle/>
        <a:p>
          <a:endParaRPr lang="en-US" sz="3000"/>
        </a:p>
      </dgm:t>
    </dgm:pt>
    <dgm:pt modelId="{BF6798EC-C8C5-41DA-AF08-193BC1D8E5E5}" type="sibTrans" cxnId="{0A043843-E5D6-40F5-93DB-2F5B61F2F216}">
      <dgm:prSet/>
      <dgm:spPr/>
      <dgm:t>
        <a:bodyPr/>
        <a:lstStyle/>
        <a:p>
          <a:endParaRPr lang="en-US" sz="3000"/>
        </a:p>
      </dgm:t>
    </dgm:pt>
    <dgm:pt modelId="{BC4E8CB8-89D7-4091-A6EF-D56D126CF92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3000" dirty="0"/>
            <a:t>Currículo em ação</a:t>
          </a:r>
          <a:endParaRPr lang="en-US" sz="3000" dirty="0"/>
        </a:p>
      </dgm:t>
    </dgm:pt>
    <dgm:pt modelId="{B167FC72-F22A-45C3-8288-512235BB3B38}" type="parTrans" cxnId="{CD35DE34-3D24-4BF1-8830-56A2474DF76F}">
      <dgm:prSet/>
      <dgm:spPr/>
      <dgm:t>
        <a:bodyPr/>
        <a:lstStyle/>
        <a:p>
          <a:endParaRPr lang="en-US" sz="3000"/>
        </a:p>
      </dgm:t>
    </dgm:pt>
    <dgm:pt modelId="{225DE8B2-E023-46BD-A62E-6B5CA1ADF78D}" type="sibTrans" cxnId="{CD35DE34-3D24-4BF1-8830-56A2474DF76F}">
      <dgm:prSet/>
      <dgm:spPr/>
      <dgm:t>
        <a:bodyPr/>
        <a:lstStyle/>
        <a:p>
          <a:endParaRPr lang="en-US" sz="3000"/>
        </a:p>
      </dgm:t>
    </dgm:pt>
    <dgm:pt modelId="{D6ECE718-6FA9-44D5-9049-F0B1224BCEE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3000" dirty="0"/>
            <a:t>Currículo avaliado</a:t>
          </a:r>
          <a:endParaRPr lang="en-US" sz="3000" dirty="0"/>
        </a:p>
      </dgm:t>
    </dgm:pt>
    <dgm:pt modelId="{9DA56A0C-AECB-4568-B376-269B8984ACCF}" type="parTrans" cxnId="{4AE75021-29C5-475D-BFE5-CCDD227F5C7C}">
      <dgm:prSet/>
      <dgm:spPr/>
      <dgm:t>
        <a:bodyPr/>
        <a:lstStyle/>
        <a:p>
          <a:endParaRPr lang="en-US" sz="3000"/>
        </a:p>
      </dgm:t>
    </dgm:pt>
    <dgm:pt modelId="{E930DB22-9B04-4F1D-9524-909DE0BCE32C}" type="sibTrans" cxnId="{4AE75021-29C5-475D-BFE5-CCDD227F5C7C}">
      <dgm:prSet/>
      <dgm:spPr/>
      <dgm:t>
        <a:bodyPr/>
        <a:lstStyle/>
        <a:p>
          <a:endParaRPr lang="en-US" sz="3000"/>
        </a:p>
      </dgm:t>
    </dgm:pt>
    <dgm:pt modelId="{26AB10E6-4E62-47EB-9186-0A697B2CC1CF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3000" dirty="0"/>
            <a:t>Currículo moldado </a:t>
          </a:r>
          <a:endParaRPr lang="en-US" sz="3000" dirty="0"/>
        </a:p>
      </dgm:t>
    </dgm:pt>
    <dgm:pt modelId="{1C0988B5-8B71-4553-B934-3C6A24E03975}" type="parTrans" cxnId="{190DD141-D8A2-4EF3-9DEE-A79B3AE95408}">
      <dgm:prSet/>
      <dgm:spPr/>
      <dgm:t>
        <a:bodyPr/>
        <a:lstStyle/>
        <a:p>
          <a:endParaRPr lang="en-US" sz="3000"/>
        </a:p>
      </dgm:t>
    </dgm:pt>
    <dgm:pt modelId="{A90C272B-2A89-4B4B-88D7-A88B15C18DA0}" type="sibTrans" cxnId="{190DD141-D8A2-4EF3-9DEE-A79B3AE95408}">
      <dgm:prSet/>
      <dgm:spPr/>
      <dgm:t>
        <a:bodyPr/>
        <a:lstStyle/>
        <a:p>
          <a:endParaRPr lang="en-US" sz="3000"/>
        </a:p>
      </dgm:t>
    </dgm:pt>
    <dgm:pt modelId="{3EA160CF-BC42-4761-BA3F-724008AEFF0D}" type="pres">
      <dgm:prSet presAssocID="{F7F93FEC-EDB5-4927-9C08-0D7E50CC1F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FDDC33-7DE9-44F5-B198-1D7CB8CD5A35}" type="pres">
      <dgm:prSet presAssocID="{F7F93FEC-EDB5-4927-9C08-0D7E50CC1F28}" presName="cycle" presStyleCnt="0"/>
      <dgm:spPr/>
      <dgm:t>
        <a:bodyPr/>
        <a:lstStyle/>
        <a:p>
          <a:endParaRPr lang="pt-BR"/>
        </a:p>
      </dgm:t>
    </dgm:pt>
    <dgm:pt modelId="{757CB07B-6402-4D82-9D44-3EDE1395808D}" type="pres">
      <dgm:prSet presAssocID="{EB01EEB9-B28E-483F-9DA9-3CC93595C5B0}" presName="nodeFirstNode" presStyleLbl="node1" presStyleIdx="0" presStyleCnt="5" custRadScaleRad="90752" custRadScaleInc="32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D0074C-C844-4AB9-AAA9-B651E1B17DF9}" type="pres">
      <dgm:prSet presAssocID="{D9B97B41-63B8-4570-A467-F18A6550BE58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DFC5F2D8-6D48-4E4D-9D8B-6603753AE8B5}" type="pres">
      <dgm:prSet presAssocID="{604F67EA-5F95-4B7E-A09E-524B3743F308}" presName="nodeFollowingNodes" presStyleLbl="node1" presStyleIdx="1" presStyleCnt="5" custRadScaleRad="118325" custRadScaleInc="82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2F7141-DFBA-4E81-84DE-1483A2E2A8DE}" type="pres">
      <dgm:prSet presAssocID="{BC4E8CB8-89D7-4091-A6EF-D56D126CF929}" presName="nodeFollowingNodes" presStyleLbl="node1" presStyleIdx="2" presStyleCnt="5" custRadScaleRad="105755" custRadScaleInc="1451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C15441-582A-4D88-87A7-00736CB3FDC3}" type="pres">
      <dgm:prSet presAssocID="{D6ECE718-6FA9-44D5-9049-F0B1224BCEEB}" presName="nodeFollowingNodes" presStyleLbl="node1" presStyleIdx="3" presStyleCnt="5" custRadScaleRad="109363" custRadScaleInc="1083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5BE239-C4A2-4604-B9C2-D31A00990407}" type="pres">
      <dgm:prSet presAssocID="{26AB10E6-4E62-47EB-9186-0A697B2CC1CF}" presName="nodeFollowingNodes" presStyleLbl="node1" presStyleIdx="4" presStyleCnt="5" custRadScaleRad="108598" custRadScaleInc="-252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A043843-E5D6-40F5-93DB-2F5B61F2F216}" srcId="{F7F93FEC-EDB5-4927-9C08-0D7E50CC1F28}" destId="{604F67EA-5F95-4B7E-A09E-524B3743F308}" srcOrd="1" destOrd="0" parTransId="{B064B719-4AEA-465E-AB2E-90478094DE82}" sibTransId="{BF6798EC-C8C5-41DA-AF08-193BC1D8E5E5}"/>
    <dgm:cxn modelId="{A8F9385C-6D30-4739-B44F-12F5D6D4B303}" type="presOf" srcId="{604F67EA-5F95-4B7E-A09E-524B3743F308}" destId="{DFC5F2D8-6D48-4E4D-9D8B-6603753AE8B5}" srcOrd="0" destOrd="0" presId="urn:microsoft.com/office/officeart/2005/8/layout/cycle3"/>
    <dgm:cxn modelId="{D9AF4F60-A3E5-4D5A-9FD3-856A96473E2E}" type="presOf" srcId="{26AB10E6-4E62-47EB-9186-0A697B2CC1CF}" destId="{485BE239-C4A2-4604-B9C2-D31A00990407}" srcOrd="0" destOrd="0" presId="urn:microsoft.com/office/officeart/2005/8/layout/cycle3"/>
    <dgm:cxn modelId="{AF028054-3394-4AA5-8FE2-0040C472550E}" type="presOf" srcId="{F7F93FEC-EDB5-4927-9C08-0D7E50CC1F28}" destId="{3EA160CF-BC42-4761-BA3F-724008AEFF0D}" srcOrd="0" destOrd="0" presId="urn:microsoft.com/office/officeart/2005/8/layout/cycle3"/>
    <dgm:cxn modelId="{A6519E40-5C39-4DF1-8050-B2EF98891301}" type="presOf" srcId="{EB01EEB9-B28E-483F-9DA9-3CC93595C5B0}" destId="{757CB07B-6402-4D82-9D44-3EDE1395808D}" srcOrd="0" destOrd="0" presId="urn:microsoft.com/office/officeart/2005/8/layout/cycle3"/>
    <dgm:cxn modelId="{4AE75021-29C5-475D-BFE5-CCDD227F5C7C}" srcId="{F7F93FEC-EDB5-4927-9C08-0D7E50CC1F28}" destId="{D6ECE718-6FA9-44D5-9049-F0B1224BCEEB}" srcOrd="3" destOrd="0" parTransId="{9DA56A0C-AECB-4568-B376-269B8984ACCF}" sibTransId="{E930DB22-9B04-4F1D-9524-909DE0BCE32C}"/>
    <dgm:cxn modelId="{CD35DE34-3D24-4BF1-8830-56A2474DF76F}" srcId="{F7F93FEC-EDB5-4927-9C08-0D7E50CC1F28}" destId="{BC4E8CB8-89D7-4091-A6EF-D56D126CF929}" srcOrd="2" destOrd="0" parTransId="{B167FC72-F22A-45C3-8288-512235BB3B38}" sibTransId="{225DE8B2-E023-46BD-A62E-6B5CA1ADF78D}"/>
    <dgm:cxn modelId="{C66C2B62-E8F8-41C6-85ED-846AEB73E9E5}" type="presOf" srcId="{BC4E8CB8-89D7-4091-A6EF-D56D126CF929}" destId="{FD2F7141-DFBA-4E81-84DE-1483A2E2A8DE}" srcOrd="0" destOrd="0" presId="urn:microsoft.com/office/officeart/2005/8/layout/cycle3"/>
    <dgm:cxn modelId="{190DD141-D8A2-4EF3-9DEE-A79B3AE95408}" srcId="{F7F93FEC-EDB5-4927-9C08-0D7E50CC1F28}" destId="{26AB10E6-4E62-47EB-9186-0A697B2CC1CF}" srcOrd="4" destOrd="0" parTransId="{1C0988B5-8B71-4553-B934-3C6A24E03975}" sibTransId="{A90C272B-2A89-4B4B-88D7-A88B15C18DA0}"/>
    <dgm:cxn modelId="{5F770DA8-E131-4FD2-AAF3-B94755F615C4}" type="presOf" srcId="{D9B97B41-63B8-4570-A467-F18A6550BE58}" destId="{E2D0074C-C844-4AB9-AAA9-B651E1B17DF9}" srcOrd="0" destOrd="0" presId="urn:microsoft.com/office/officeart/2005/8/layout/cycle3"/>
    <dgm:cxn modelId="{33000D8A-480C-49BD-A77D-E66D7E87562D}" type="presOf" srcId="{D6ECE718-6FA9-44D5-9049-F0B1224BCEEB}" destId="{B4C15441-582A-4D88-87A7-00736CB3FDC3}" srcOrd="0" destOrd="0" presId="urn:microsoft.com/office/officeart/2005/8/layout/cycle3"/>
    <dgm:cxn modelId="{84CC156A-2666-4E55-8082-F8D437D20019}" srcId="{F7F93FEC-EDB5-4927-9C08-0D7E50CC1F28}" destId="{EB01EEB9-B28E-483F-9DA9-3CC93595C5B0}" srcOrd="0" destOrd="0" parTransId="{1179A649-3CC9-4D47-B2DC-1D32DD9873F0}" sibTransId="{D9B97B41-63B8-4570-A467-F18A6550BE58}"/>
    <dgm:cxn modelId="{F74D54C7-1816-4197-8815-C1DEE5382AE2}" type="presParOf" srcId="{3EA160CF-BC42-4761-BA3F-724008AEFF0D}" destId="{A6FDDC33-7DE9-44F5-B198-1D7CB8CD5A35}" srcOrd="0" destOrd="0" presId="urn:microsoft.com/office/officeart/2005/8/layout/cycle3"/>
    <dgm:cxn modelId="{47AB7E46-E0B7-40B0-8D0C-003E33BB5637}" type="presParOf" srcId="{A6FDDC33-7DE9-44F5-B198-1D7CB8CD5A35}" destId="{757CB07B-6402-4D82-9D44-3EDE1395808D}" srcOrd="0" destOrd="0" presId="urn:microsoft.com/office/officeart/2005/8/layout/cycle3"/>
    <dgm:cxn modelId="{03818CCD-60F2-456E-81BE-F59E3B985B3F}" type="presParOf" srcId="{A6FDDC33-7DE9-44F5-B198-1D7CB8CD5A35}" destId="{E2D0074C-C844-4AB9-AAA9-B651E1B17DF9}" srcOrd="1" destOrd="0" presId="urn:microsoft.com/office/officeart/2005/8/layout/cycle3"/>
    <dgm:cxn modelId="{6B3E4E7B-6962-4D61-BC6B-62DC9BE471AA}" type="presParOf" srcId="{A6FDDC33-7DE9-44F5-B198-1D7CB8CD5A35}" destId="{DFC5F2D8-6D48-4E4D-9D8B-6603753AE8B5}" srcOrd="2" destOrd="0" presId="urn:microsoft.com/office/officeart/2005/8/layout/cycle3"/>
    <dgm:cxn modelId="{8B5E381B-7ADD-4D2A-A22B-E6567D8CD137}" type="presParOf" srcId="{A6FDDC33-7DE9-44F5-B198-1D7CB8CD5A35}" destId="{FD2F7141-DFBA-4E81-84DE-1483A2E2A8DE}" srcOrd="3" destOrd="0" presId="urn:microsoft.com/office/officeart/2005/8/layout/cycle3"/>
    <dgm:cxn modelId="{8D318B92-67D3-4ACC-9707-275AE75D17F7}" type="presParOf" srcId="{A6FDDC33-7DE9-44F5-B198-1D7CB8CD5A35}" destId="{B4C15441-582A-4D88-87A7-00736CB3FDC3}" srcOrd="4" destOrd="0" presId="urn:microsoft.com/office/officeart/2005/8/layout/cycle3"/>
    <dgm:cxn modelId="{BA933676-056A-44D7-83AB-C5AD6AD17933}" type="presParOf" srcId="{A6FDDC33-7DE9-44F5-B198-1D7CB8CD5A35}" destId="{485BE239-C4A2-4604-B9C2-D31A0099040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94006A-CACD-44D7-AE42-BE0290A9D4D1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9D77900-D15F-4B7A-9437-5CDC926473B9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Disciplinaridade</a:t>
          </a:r>
        </a:p>
      </dgm:t>
    </dgm:pt>
    <dgm:pt modelId="{38A6C003-E4FA-4B6E-9695-0139BA1AA302}" type="parTrans" cxnId="{C147B303-CE55-4CB6-BDF9-586DD5471A28}">
      <dgm:prSet/>
      <dgm:spPr/>
      <dgm:t>
        <a:bodyPr/>
        <a:lstStyle/>
        <a:p>
          <a:endParaRPr lang="pt-BR"/>
        </a:p>
      </dgm:t>
    </dgm:pt>
    <dgm:pt modelId="{AEF8D581-3210-4D64-AFCA-8EE88A1E7FD7}" type="sibTrans" cxnId="{C147B303-CE55-4CB6-BDF9-586DD5471A28}">
      <dgm:prSet/>
      <dgm:spPr/>
      <dgm:t>
        <a:bodyPr/>
        <a:lstStyle/>
        <a:p>
          <a:endParaRPr lang="pt-BR"/>
        </a:p>
      </dgm:t>
    </dgm:pt>
    <dgm:pt modelId="{E4869163-73E8-4538-8FDB-E6537D59AF8E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dirty="0"/>
            <a:t>Especialização;</a:t>
          </a:r>
        </a:p>
      </dgm:t>
    </dgm:pt>
    <dgm:pt modelId="{C8BA33B7-41EB-49D9-BFC3-ABB24D512E29}" type="parTrans" cxnId="{B10F1110-40B2-488D-B181-E47BFBA70C02}">
      <dgm:prSet/>
      <dgm:spPr/>
      <dgm:t>
        <a:bodyPr/>
        <a:lstStyle/>
        <a:p>
          <a:endParaRPr lang="pt-BR"/>
        </a:p>
      </dgm:t>
    </dgm:pt>
    <dgm:pt modelId="{9F2414BC-C80B-448D-99E7-7B2CFC8A4BCA}" type="sibTrans" cxnId="{B10F1110-40B2-488D-B181-E47BFBA70C02}">
      <dgm:prSet/>
      <dgm:spPr/>
      <dgm:t>
        <a:bodyPr/>
        <a:lstStyle/>
        <a:p>
          <a:endParaRPr lang="pt-BR"/>
        </a:p>
      </dgm:t>
    </dgm:pt>
    <dgm:pt modelId="{7D25E642-6CFD-45F4-B989-0702C01AD262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dirty="0"/>
            <a:t>Fragmentação;</a:t>
          </a:r>
        </a:p>
      </dgm:t>
    </dgm:pt>
    <dgm:pt modelId="{B4DC8736-9699-41A0-A4AB-AFFCEA04FD62}" type="parTrans" cxnId="{9DD920DA-68EE-4ADB-92A9-8AB644EE0A76}">
      <dgm:prSet/>
      <dgm:spPr/>
      <dgm:t>
        <a:bodyPr/>
        <a:lstStyle/>
        <a:p>
          <a:endParaRPr lang="pt-BR"/>
        </a:p>
      </dgm:t>
    </dgm:pt>
    <dgm:pt modelId="{4549F811-7063-4DC9-82DF-2BD80186E0BF}" type="sibTrans" cxnId="{9DD920DA-68EE-4ADB-92A9-8AB644EE0A76}">
      <dgm:prSet/>
      <dgm:spPr/>
      <dgm:t>
        <a:bodyPr/>
        <a:lstStyle/>
        <a:p>
          <a:endParaRPr lang="pt-BR"/>
        </a:p>
      </dgm:t>
    </dgm:pt>
    <dgm:pt modelId="{82D1793A-9799-40CA-A2CD-B332DE25974F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Interdisciplinaridade</a:t>
          </a:r>
        </a:p>
      </dgm:t>
    </dgm:pt>
    <dgm:pt modelId="{11D0049A-A2EF-4228-B3F7-B60F2961403C}" type="parTrans" cxnId="{BF22D1E7-9884-4A7B-A9E1-C6A81465B2FD}">
      <dgm:prSet/>
      <dgm:spPr/>
      <dgm:t>
        <a:bodyPr/>
        <a:lstStyle/>
        <a:p>
          <a:endParaRPr lang="pt-BR"/>
        </a:p>
      </dgm:t>
    </dgm:pt>
    <dgm:pt modelId="{2FD45470-A9F4-4836-8B63-A7BF949C95E3}" type="sibTrans" cxnId="{BF22D1E7-9884-4A7B-A9E1-C6A81465B2FD}">
      <dgm:prSet/>
      <dgm:spPr/>
      <dgm:t>
        <a:bodyPr/>
        <a:lstStyle/>
        <a:p>
          <a:endParaRPr lang="pt-BR"/>
        </a:p>
      </dgm:t>
    </dgm:pt>
    <dgm:pt modelId="{0941A03A-A76E-4F08-AA45-BE4BCBBB8033}">
      <dgm:prSet phldrT="[Texto]"/>
      <dgm:spPr>
        <a:solidFill>
          <a:schemeClr val="bg2">
            <a:alpha val="89804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dirty="0"/>
            <a:t>Compartilhamento de metodologias;</a:t>
          </a:r>
        </a:p>
      </dgm:t>
    </dgm:pt>
    <dgm:pt modelId="{B2B61742-0A6E-4800-915D-3D94DB99FA79}" type="parTrans" cxnId="{AE0641EE-7906-468B-BD64-4CF26C465A4B}">
      <dgm:prSet/>
      <dgm:spPr/>
      <dgm:t>
        <a:bodyPr/>
        <a:lstStyle/>
        <a:p>
          <a:endParaRPr lang="pt-BR"/>
        </a:p>
      </dgm:t>
    </dgm:pt>
    <dgm:pt modelId="{16BDD2C2-4074-4EAE-8AA7-AD2C05BAE91F}" type="sibTrans" cxnId="{AE0641EE-7906-468B-BD64-4CF26C465A4B}">
      <dgm:prSet/>
      <dgm:spPr/>
      <dgm:t>
        <a:bodyPr/>
        <a:lstStyle/>
        <a:p>
          <a:endParaRPr lang="pt-BR"/>
        </a:p>
      </dgm:t>
    </dgm:pt>
    <dgm:pt modelId="{5C4F9277-8AF1-46D2-8AAB-883C43FD6611}">
      <dgm:prSet phldrT="[Texto]"/>
      <dgm:spPr>
        <a:solidFill>
          <a:schemeClr val="bg2">
            <a:alpha val="89804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dirty="0"/>
            <a:t>Compartilhamento de objetos de estudo.</a:t>
          </a:r>
        </a:p>
      </dgm:t>
    </dgm:pt>
    <dgm:pt modelId="{D55589DC-52DE-4273-BA4E-6C2D6FEEC97B}" type="parTrans" cxnId="{2538F5AB-9CF8-438E-A532-0997F3087ACB}">
      <dgm:prSet/>
      <dgm:spPr/>
      <dgm:t>
        <a:bodyPr/>
        <a:lstStyle/>
        <a:p>
          <a:endParaRPr lang="pt-BR"/>
        </a:p>
      </dgm:t>
    </dgm:pt>
    <dgm:pt modelId="{FDE2EF1C-F01C-4268-930C-0BE2CEA94762}" type="sibTrans" cxnId="{2538F5AB-9CF8-438E-A532-0997F3087ACB}">
      <dgm:prSet/>
      <dgm:spPr/>
      <dgm:t>
        <a:bodyPr/>
        <a:lstStyle/>
        <a:p>
          <a:endParaRPr lang="pt-BR"/>
        </a:p>
      </dgm:t>
    </dgm:pt>
    <dgm:pt modelId="{2041EE1D-F7BF-4077-8F81-FF2852DD10FD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dirty="0"/>
            <a:t>Surgimento de cada vez mais áreas (subáreas). </a:t>
          </a:r>
        </a:p>
      </dgm:t>
    </dgm:pt>
    <dgm:pt modelId="{CFD7AE32-AFD4-4D78-BB9F-3F4B1F2D3E60}" type="parTrans" cxnId="{CA12A72C-6B55-4B1A-9890-A44B0AA10DEA}">
      <dgm:prSet/>
      <dgm:spPr/>
      <dgm:t>
        <a:bodyPr/>
        <a:lstStyle/>
        <a:p>
          <a:endParaRPr lang="pt-BR"/>
        </a:p>
      </dgm:t>
    </dgm:pt>
    <dgm:pt modelId="{011D8F6B-6414-4B3D-8ECA-EBD70D212387}" type="sibTrans" cxnId="{CA12A72C-6B55-4B1A-9890-A44B0AA10DEA}">
      <dgm:prSet/>
      <dgm:spPr/>
      <dgm:t>
        <a:bodyPr/>
        <a:lstStyle/>
        <a:p>
          <a:endParaRPr lang="pt-BR"/>
        </a:p>
      </dgm:t>
    </dgm:pt>
    <dgm:pt modelId="{0AC9D739-FC6F-4F73-9C00-195B44016F51}" type="pres">
      <dgm:prSet presAssocID="{0294006A-CACD-44D7-AE42-BE0290A9D4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FF02D92-81EC-48AA-BD82-D1C528000858}" type="pres">
      <dgm:prSet presAssocID="{89D77900-D15F-4B7A-9437-5CDC926473B9}" presName="linNode" presStyleCnt="0"/>
      <dgm:spPr/>
    </dgm:pt>
    <dgm:pt modelId="{444AAC3A-F323-4FDA-8A1A-BF987FB08AF0}" type="pres">
      <dgm:prSet presAssocID="{89D77900-D15F-4B7A-9437-5CDC926473B9}" presName="parentShp" presStyleLbl="node1" presStyleIdx="0" presStyleCnt="2" custScaleY="77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5675A1-BAB7-4A2F-B232-86AE7EAA10A8}" type="pres">
      <dgm:prSet presAssocID="{89D77900-D15F-4B7A-9437-5CDC926473B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7E587D-1F6A-4AF4-96B9-21B73F61F2EA}" type="pres">
      <dgm:prSet presAssocID="{AEF8D581-3210-4D64-AFCA-8EE88A1E7FD7}" presName="spacing" presStyleCnt="0"/>
      <dgm:spPr/>
    </dgm:pt>
    <dgm:pt modelId="{9F79CF4E-3A70-42A1-A288-987E2B3D19EA}" type="pres">
      <dgm:prSet presAssocID="{82D1793A-9799-40CA-A2CD-B332DE25974F}" presName="linNode" presStyleCnt="0"/>
      <dgm:spPr/>
    </dgm:pt>
    <dgm:pt modelId="{1A401ACC-1961-4786-BE71-2262C8451E30}" type="pres">
      <dgm:prSet presAssocID="{82D1793A-9799-40CA-A2CD-B332DE25974F}" presName="parentShp" presStyleLbl="node1" presStyleIdx="1" presStyleCnt="2" custScaleY="815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4E09EC-E532-4F39-8671-9D1E6363CF99}" type="pres">
      <dgm:prSet presAssocID="{82D1793A-9799-40CA-A2CD-B332DE25974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AF2572-0108-4015-909D-6D982FF2EC25}" type="presOf" srcId="{89D77900-D15F-4B7A-9437-5CDC926473B9}" destId="{444AAC3A-F323-4FDA-8A1A-BF987FB08AF0}" srcOrd="0" destOrd="0" presId="urn:microsoft.com/office/officeart/2005/8/layout/vList6"/>
    <dgm:cxn modelId="{A8566B4B-D43E-461E-8E5A-9BCED5AC197E}" type="presOf" srcId="{5C4F9277-8AF1-46D2-8AAB-883C43FD6611}" destId="{F74E09EC-E532-4F39-8671-9D1E6363CF99}" srcOrd="0" destOrd="1" presId="urn:microsoft.com/office/officeart/2005/8/layout/vList6"/>
    <dgm:cxn modelId="{AE0641EE-7906-468B-BD64-4CF26C465A4B}" srcId="{82D1793A-9799-40CA-A2CD-B332DE25974F}" destId="{0941A03A-A76E-4F08-AA45-BE4BCBBB8033}" srcOrd="0" destOrd="0" parTransId="{B2B61742-0A6E-4800-915D-3D94DB99FA79}" sibTransId="{16BDD2C2-4074-4EAE-8AA7-AD2C05BAE91F}"/>
    <dgm:cxn modelId="{9DD920DA-68EE-4ADB-92A9-8AB644EE0A76}" srcId="{89D77900-D15F-4B7A-9437-5CDC926473B9}" destId="{7D25E642-6CFD-45F4-B989-0702C01AD262}" srcOrd="1" destOrd="0" parTransId="{B4DC8736-9699-41A0-A4AB-AFFCEA04FD62}" sibTransId="{4549F811-7063-4DC9-82DF-2BD80186E0BF}"/>
    <dgm:cxn modelId="{2538F5AB-9CF8-438E-A532-0997F3087ACB}" srcId="{82D1793A-9799-40CA-A2CD-B332DE25974F}" destId="{5C4F9277-8AF1-46D2-8AAB-883C43FD6611}" srcOrd="1" destOrd="0" parTransId="{D55589DC-52DE-4273-BA4E-6C2D6FEEC97B}" sibTransId="{FDE2EF1C-F01C-4268-930C-0BE2CEA94762}"/>
    <dgm:cxn modelId="{C866AD49-B181-414D-9141-32766B2659B5}" type="presOf" srcId="{E4869163-73E8-4538-8FDB-E6537D59AF8E}" destId="{0A5675A1-BAB7-4A2F-B232-86AE7EAA10A8}" srcOrd="0" destOrd="0" presId="urn:microsoft.com/office/officeart/2005/8/layout/vList6"/>
    <dgm:cxn modelId="{CA12A72C-6B55-4B1A-9890-A44B0AA10DEA}" srcId="{89D77900-D15F-4B7A-9437-5CDC926473B9}" destId="{2041EE1D-F7BF-4077-8F81-FF2852DD10FD}" srcOrd="2" destOrd="0" parTransId="{CFD7AE32-AFD4-4D78-BB9F-3F4B1F2D3E60}" sibTransId="{011D8F6B-6414-4B3D-8ECA-EBD70D212387}"/>
    <dgm:cxn modelId="{C147B303-CE55-4CB6-BDF9-586DD5471A28}" srcId="{0294006A-CACD-44D7-AE42-BE0290A9D4D1}" destId="{89D77900-D15F-4B7A-9437-5CDC926473B9}" srcOrd="0" destOrd="0" parTransId="{38A6C003-E4FA-4B6E-9695-0139BA1AA302}" sibTransId="{AEF8D581-3210-4D64-AFCA-8EE88A1E7FD7}"/>
    <dgm:cxn modelId="{65FBCAD6-0117-438F-8792-10F91947B638}" type="presOf" srcId="{0294006A-CACD-44D7-AE42-BE0290A9D4D1}" destId="{0AC9D739-FC6F-4F73-9C00-195B44016F51}" srcOrd="0" destOrd="0" presId="urn:microsoft.com/office/officeart/2005/8/layout/vList6"/>
    <dgm:cxn modelId="{6A72903B-DCED-4584-AD78-E6794700B0E1}" type="presOf" srcId="{2041EE1D-F7BF-4077-8F81-FF2852DD10FD}" destId="{0A5675A1-BAB7-4A2F-B232-86AE7EAA10A8}" srcOrd="0" destOrd="2" presId="urn:microsoft.com/office/officeart/2005/8/layout/vList6"/>
    <dgm:cxn modelId="{B10F1110-40B2-488D-B181-E47BFBA70C02}" srcId="{89D77900-D15F-4B7A-9437-5CDC926473B9}" destId="{E4869163-73E8-4538-8FDB-E6537D59AF8E}" srcOrd="0" destOrd="0" parTransId="{C8BA33B7-41EB-49D9-BFC3-ABB24D512E29}" sibTransId="{9F2414BC-C80B-448D-99E7-7B2CFC8A4BCA}"/>
    <dgm:cxn modelId="{727DB905-4759-4AE8-85BE-BFC349E3B2D8}" type="presOf" srcId="{82D1793A-9799-40CA-A2CD-B332DE25974F}" destId="{1A401ACC-1961-4786-BE71-2262C8451E30}" srcOrd="0" destOrd="0" presId="urn:microsoft.com/office/officeart/2005/8/layout/vList6"/>
    <dgm:cxn modelId="{E5B79299-48D0-4AF0-9CCB-182A523FAD35}" type="presOf" srcId="{0941A03A-A76E-4F08-AA45-BE4BCBBB8033}" destId="{F74E09EC-E532-4F39-8671-9D1E6363CF99}" srcOrd="0" destOrd="0" presId="urn:microsoft.com/office/officeart/2005/8/layout/vList6"/>
    <dgm:cxn modelId="{3A48A339-BB60-4B0D-9851-C815779113C0}" type="presOf" srcId="{7D25E642-6CFD-45F4-B989-0702C01AD262}" destId="{0A5675A1-BAB7-4A2F-B232-86AE7EAA10A8}" srcOrd="0" destOrd="1" presId="urn:microsoft.com/office/officeart/2005/8/layout/vList6"/>
    <dgm:cxn modelId="{BF22D1E7-9884-4A7B-A9E1-C6A81465B2FD}" srcId="{0294006A-CACD-44D7-AE42-BE0290A9D4D1}" destId="{82D1793A-9799-40CA-A2CD-B332DE25974F}" srcOrd="1" destOrd="0" parTransId="{11D0049A-A2EF-4228-B3F7-B60F2961403C}" sibTransId="{2FD45470-A9F4-4836-8B63-A7BF949C95E3}"/>
    <dgm:cxn modelId="{AF7708F1-5437-4965-BE41-C1FFFA16770A}" type="presParOf" srcId="{0AC9D739-FC6F-4F73-9C00-195B44016F51}" destId="{4FF02D92-81EC-48AA-BD82-D1C528000858}" srcOrd="0" destOrd="0" presId="urn:microsoft.com/office/officeart/2005/8/layout/vList6"/>
    <dgm:cxn modelId="{A34D9FCF-2C38-4AC3-9B11-99CD21BDA05B}" type="presParOf" srcId="{4FF02D92-81EC-48AA-BD82-D1C528000858}" destId="{444AAC3A-F323-4FDA-8A1A-BF987FB08AF0}" srcOrd="0" destOrd="0" presId="urn:microsoft.com/office/officeart/2005/8/layout/vList6"/>
    <dgm:cxn modelId="{CE46C3B0-ED79-408D-820A-9EA31FB1A404}" type="presParOf" srcId="{4FF02D92-81EC-48AA-BD82-D1C528000858}" destId="{0A5675A1-BAB7-4A2F-B232-86AE7EAA10A8}" srcOrd="1" destOrd="0" presId="urn:microsoft.com/office/officeart/2005/8/layout/vList6"/>
    <dgm:cxn modelId="{0412C6F1-E63D-460F-8496-D002575D42F8}" type="presParOf" srcId="{0AC9D739-FC6F-4F73-9C00-195B44016F51}" destId="{F37E587D-1F6A-4AF4-96B9-21B73F61F2EA}" srcOrd="1" destOrd="0" presId="urn:microsoft.com/office/officeart/2005/8/layout/vList6"/>
    <dgm:cxn modelId="{570283DB-01BA-433C-9F2A-54B7DE6253EC}" type="presParOf" srcId="{0AC9D739-FC6F-4F73-9C00-195B44016F51}" destId="{9F79CF4E-3A70-42A1-A288-987E2B3D19EA}" srcOrd="2" destOrd="0" presId="urn:microsoft.com/office/officeart/2005/8/layout/vList6"/>
    <dgm:cxn modelId="{619F760B-3564-486B-91D9-F379912D39A2}" type="presParOf" srcId="{9F79CF4E-3A70-42A1-A288-987E2B3D19EA}" destId="{1A401ACC-1961-4786-BE71-2262C8451E30}" srcOrd="0" destOrd="0" presId="urn:microsoft.com/office/officeart/2005/8/layout/vList6"/>
    <dgm:cxn modelId="{402E9407-2395-4531-9E69-EB6E13DA39C7}" type="presParOf" srcId="{9F79CF4E-3A70-42A1-A288-987E2B3D19EA}" destId="{F74E09EC-E532-4F39-8671-9D1E6363CF99}" srcOrd="1" destOrd="0" presId="urn:microsoft.com/office/officeart/2005/8/layout/vList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22AEE-6F77-451F-AC96-13B8E7FC1BD9}">
      <dsp:nvSpPr>
        <dsp:cNvPr id="0" name=""/>
        <dsp:cNvSpPr/>
      </dsp:nvSpPr>
      <dsp:spPr>
        <a:xfrm>
          <a:off x="1880897" y="656986"/>
          <a:ext cx="3983096" cy="4309211"/>
        </a:xfrm>
        <a:prstGeom prst="blockArc">
          <a:avLst>
            <a:gd name="adj1" fmla="val 12095956"/>
            <a:gd name="adj2" fmla="val 17011441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02B48-EA0F-42C8-AE92-1FBD114DB73B}">
      <dsp:nvSpPr>
        <dsp:cNvPr id="0" name=""/>
        <dsp:cNvSpPr/>
      </dsp:nvSpPr>
      <dsp:spPr>
        <a:xfrm>
          <a:off x="1971666" y="670773"/>
          <a:ext cx="3871682" cy="4090954"/>
        </a:xfrm>
        <a:prstGeom prst="blockArc">
          <a:avLst>
            <a:gd name="adj1" fmla="val 7288152"/>
            <a:gd name="adj2" fmla="val 11927024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3BDB4-EB56-4B6F-99AF-B80C89237201}">
      <dsp:nvSpPr>
        <dsp:cNvPr id="0" name=""/>
        <dsp:cNvSpPr/>
      </dsp:nvSpPr>
      <dsp:spPr>
        <a:xfrm>
          <a:off x="2386126" y="1257804"/>
          <a:ext cx="4233058" cy="4018272"/>
        </a:xfrm>
        <a:prstGeom prst="blockArc">
          <a:avLst>
            <a:gd name="adj1" fmla="val 1692949"/>
            <a:gd name="adj2" fmla="val 8645217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9BD82-2A05-4B9B-A640-6F2AB40067E1}">
      <dsp:nvSpPr>
        <dsp:cNvPr id="0" name=""/>
        <dsp:cNvSpPr/>
      </dsp:nvSpPr>
      <dsp:spPr>
        <a:xfrm>
          <a:off x="2575893" y="848438"/>
          <a:ext cx="4249101" cy="4233058"/>
        </a:xfrm>
        <a:prstGeom prst="blockArc">
          <a:avLst>
            <a:gd name="adj1" fmla="val 20024970"/>
            <a:gd name="adj2" fmla="val 2293958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BCD62-FFC3-4375-A5F8-C94BD2E5F581}">
      <dsp:nvSpPr>
        <dsp:cNvPr id="0" name=""/>
        <dsp:cNvSpPr/>
      </dsp:nvSpPr>
      <dsp:spPr>
        <a:xfrm>
          <a:off x="2454606" y="703175"/>
          <a:ext cx="4233058" cy="4233058"/>
        </a:xfrm>
        <a:prstGeom prst="blockArc">
          <a:avLst>
            <a:gd name="adj1" fmla="val 15713824"/>
            <a:gd name="adj2" fmla="val 20238192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5599D-0BB0-477D-9155-A8ECB74A76FE}">
      <dsp:nvSpPr>
        <dsp:cNvPr id="0" name=""/>
        <dsp:cNvSpPr/>
      </dsp:nvSpPr>
      <dsp:spPr>
        <a:xfrm>
          <a:off x="3232650" y="2028011"/>
          <a:ext cx="2325148" cy="1877227"/>
        </a:xfrm>
        <a:prstGeom prst="ellipse">
          <a:avLst/>
        </a:prstGeom>
        <a:solidFill>
          <a:srgbClr val="53CEE7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Subsistema prático-pedagógico</a:t>
          </a:r>
          <a:endParaRPr lang="pt-BR" sz="2200" kern="1200" dirty="0"/>
        </a:p>
      </dsp:txBody>
      <dsp:txXfrm>
        <a:off x="3573160" y="2302925"/>
        <a:ext cx="1644128" cy="1327399"/>
      </dsp:txXfrm>
    </dsp:sp>
    <dsp:sp modelId="{F2A99806-FD28-4ABF-B5D7-DBD8FAF4863A}">
      <dsp:nvSpPr>
        <dsp:cNvPr id="0" name=""/>
        <dsp:cNvSpPr/>
      </dsp:nvSpPr>
      <dsp:spPr>
        <a:xfrm>
          <a:off x="3173664" y="-152284"/>
          <a:ext cx="2364513" cy="1907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Organização político-administrativa</a:t>
          </a:r>
          <a:endParaRPr lang="pt-BR" sz="2200" kern="1200" dirty="0"/>
        </a:p>
      </dsp:txBody>
      <dsp:txXfrm>
        <a:off x="3519939" y="127068"/>
        <a:ext cx="1671963" cy="1348829"/>
      </dsp:txXfrm>
    </dsp:sp>
    <dsp:sp modelId="{C8A779EA-2453-459C-A649-35777FFF260E}">
      <dsp:nvSpPr>
        <dsp:cNvPr id="0" name=""/>
        <dsp:cNvSpPr/>
      </dsp:nvSpPr>
      <dsp:spPr>
        <a:xfrm>
          <a:off x="5450771" y="1171587"/>
          <a:ext cx="2207781" cy="1757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Participação social e controle</a:t>
          </a:r>
          <a:endParaRPr lang="pt-BR" sz="2200" kern="1200" dirty="0"/>
        </a:p>
      </dsp:txBody>
      <dsp:txXfrm>
        <a:off x="5774093" y="1429028"/>
        <a:ext cx="1561137" cy="1243038"/>
      </dsp:txXfrm>
    </dsp:sp>
    <dsp:sp modelId="{DD50EB4C-1CED-4EA4-9744-E7893569710E}">
      <dsp:nvSpPr>
        <dsp:cNvPr id="0" name=""/>
        <dsp:cNvSpPr/>
      </dsp:nvSpPr>
      <dsp:spPr>
        <a:xfrm>
          <a:off x="5166721" y="3366338"/>
          <a:ext cx="2315405" cy="1756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Inovação, pesquisa, especialistas</a:t>
          </a:r>
          <a:endParaRPr lang="pt-BR" sz="2200" kern="1200" dirty="0"/>
        </a:p>
      </dsp:txBody>
      <dsp:txXfrm>
        <a:off x="5505804" y="3623520"/>
        <a:ext cx="1637239" cy="1241783"/>
      </dsp:txXfrm>
    </dsp:sp>
    <dsp:sp modelId="{9A83C377-C5CD-4755-B2EF-08170C89EFD1}">
      <dsp:nvSpPr>
        <dsp:cNvPr id="0" name=""/>
        <dsp:cNvSpPr/>
      </dsp:nvSpPr>
      <dsp:spPr>
        <a:xfrm>
          <a:off x="1754661" y="3601535"/>
          <a:ext cx="2147123" cy="1756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Produção de conteúdos</a:t>
          </a:r>
          <a:endParaRPr lang="pt-BR" sz="2200" kern="1200" dirty="0"/>
        </a:p>
      </dsp:txBody>
      <dsp:txXfrm>
        <a:off x="2069100" y="3858717"/>
        <a:ext cx="1518245" cy="1241783"/>
      </dsp:txXfrm>
    </dsp:sp>
    <dsp:sp modelId="{1BA6F0F3-3779-4E51-B2F6-D57F3AFB6DF3}">
      <dsp:nvSpPr>
        <dsp:cNvPr id="0" name=""/>
        <dsp:cNvSpPr/>
      </dsp:nvSpPr>
      <dsp:spPr>
        <a:xfrm>
          <a:off x="891437" y="1081795"/>
          <a:ext cx="2117490" cy="1937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Produção de meios</a:t>
          </a:r>
          <a:endParaRPr lang="pt-BR" sz="2200" kern="1200" dirty="0"/>
        </a:p>
      </dsp:txBody>
      <dsp:txXfrm>
        <a:off x="1201536" y="1365534"/>
        <a:ext cx="1497292" cy="1370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0074C-C844-4AB9-AAA9-B651E1B17DF9}">
      <dsp:nvSpPr>
        <dsp:cNvPr id="0" name=""/>
        <dsp:cNvSpPr/>
      </dsp:nvSpPr>
      <dsp:spPr>
        <a:xfrm>
          <a:off x="1799095" y="203458"/>
          <a:ext cx="6122028" cy="6122028"/>
        </a:xfrm>
        <a:prstGeom prst="circularArrow">
          <a:avLst>
            <a:gd name="adj1" fmla="val 5544"/>
            <a:gd name="adj2" fmla="val 330680"/>
            <a:gd name="adj3" fmla="val 13746542"/>
            <a:gd name="adj4" fmla="val 17403873"/>
            <a:gd name="adj5" fmla="val 5757"/>
          </a:avLst>
        </a:prstGeom>
        <a:solidFill>
          <a:srgbClr val="0070C0"/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CB07B-6402-4D82-9D44-3EDE1395808D}">
      <dsp:nvSpPr>
        <dsp:cNvPr id="0" name=""/>
        <dsp:cNvSpPr/>
      </dsp:nvSpPr>
      <dsp:spPr>
        <a:xfrm>
          <a:off x="3408624" y="244180"/>
          <a:ext cx="2902971" cy="1451485"/>
        </a:xfrm>
        <a:prstGeom prst="roundRect">
          <a:avLst/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Currículo prescrito</a:t>
          </a:r>
          <a:endParaRPr lang="en-US" sz="3000" kern="1200" dirty="0"/>
        </a:p>
      </dsp:txBody>
      <dsp:txXfrm>
        <a:off x="3479480" y="315036"/>
        <a:ext cx="2761259" cy="1309773"/>
      </dsp:txXfrm>
    </dsp:sp>
    <dsp:sp modelId="{DFC5F2D8-6D48-4E4D-9D8B-6603753AE8B5}">
      <dsp:nvSpPr>
        <dsp:cNvPr id="0" name=""/>
        <dsp:cNvSpPr/>
      </dsp:nvSpPr>
      <dsp:spPr>
        <a:xfrm>
          <a:off x="6336682" y="1913225"/>
          <a:ext cx="2902971" cy="1451485"/>
        </a:xfrm>
        <a:prstGeom prst="roundRect">
          <a:avLst/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Currículo apresentado aos professores</a:t>
          </a:r>
          <a:endParaRPr lang="en-US" sz="3000" kern="1200" dirty="0"/>
        </a:p>
      </dsp:txBody>
      <dsp:txXfrm>
        <a:off x="6407538" y="1984081"/>
        <a:ext cx="2761259" cy="1309773"/>
      </dsp:txXfrm>
    </dsp:sp>
    <dsp:sp modelId="{FD2F7141-DFBA-4E81-84DE-1483A2E2A8DE}">
      <dsp:nvSpPr>
        <dsp:cNvPr id="0" name=""/>
        <dsp:cNvSpPr/>
      </dsp:nvSpPr>
      <dsp:spPr>
        <a:xfrm>
          <a:off x="1179502" y="4346389"/>
          <a:ext cx="2902971" cy="1451485"/>
        </a:xfrm>
        <a:prstGeom prst="roundRect">
          <a:avLst/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Currículo em ação</a:t>
          </a:r>
          <a:endParaRPr lang="en-US" sz="3000" kern="1200" dirty="0"/>
        </a:p>
      </dsp:txBody>
      <dsp:txXfrm>
        <a:off x="1250358" y="4417245"/>
        <a:ext cx="2761259" cy="1309773"/>
      </dsp:txXfrm>
    </dsp:sp>
    <dsp:sp modelId="{B4C15441-582A-4D88-87A7-00736CB3FDC3}">
      <dsp:nvSpPr>
        <dsp:cNvPr id="0" name=""/>
        <dsp:cNvSpPr/>
      </dsp:nvSpPr>
      <dsp:spPr>
        <a:xfrm>
          <a:off x="525152" y="2066618"/>
          <a:ext cx="2902971" cy="1451485"/>
        </a:xfrm>
        <a:prstGeom prst="roundRect">
          <a:avLst/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Currículo avaliado</a:t>
          </a:r>
          <a:endParaRPr lang="en-US" sz="3000" kern="1200" dirty="0"/>
        </a:p>
      </dsp:txBody>
      <dsp:txXfrm>
        <a:off x="596008" y="2137474"/>
        <a:ext cx="2761259" cy="1309773"/>
      </dsp:txXfrm>
    </dsp:sp>
    <dsp:sp modelId="{485BE239-C4A2-4604-B9C2-D31A00990407}">
      <dsp:nvSpPr>
        <dsp:cNvPr id="0" name=""/>
        <dsp:cNvSpPr/>
      </dsp:nvSpPr>
      <dsp:spPr>
        <a:xfrm>
          <a:off x="5282900" y="4665115"/>
          <a:ext cx="2902971" cy="1451485"/>
        </a:xfrm>
        <a:prstGeom prst="roundRect">
          <a:avLst/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Currículo moldado </a:t>
          </a:r>
          <a:endParaRPr lang="en-US" sz="3000" kern="1200" dirty="0"/>
        </a:p>
      </dsp:txBody>
      <dsp:txXfrm>
        <a:off x="5353756" y="4735971"/>
        <a:ext cx="2761259" cy="1309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675A1-BAB7-4A2F-B232-86AE7EAA10A8}">
      <dsp:nvSpPr>
        <dsp:cNvPr id="0" name=""/>
        <dsp:cNvSpPr/>
      </dsp:nvSpPr>
      <dsp:spPr>
        <a:xfrm>
          <a:off x="3494670" y="597"/>
          <a:ext cx="5242006" cy="233003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Especialização;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Fragmentação;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Surgimento de cada vez mais áreas (subáreas). </a:t>
          </a:r>
        </a:p>
      </dsp:txBody>
      <dsp:txXfrm>
        <a:off x="3494670" y="291851"/>
        <a:ext cx="4368244" cy="1747523"/>
      </dsp:txXfrm>
    </dsp:sp>
    <dsp:sp modelId="{444AAC3A-F323-4FDA-8A1A-BF987FB08AF0}">
      <dsp:nvSpPr>
        <dsp:cNvPr id="0" name=""/>
        <dsp:cNvSpPr/>
      </dsp:nvSpPr>
      <dsp:spPr>
        <a:xfrm>
          <a:off x="0" y="265871"/>
          <a:ext cx="3494670" cy="179948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solidFill>
                <a:schemeClr val="tx1"/>
              </a:solidFill>
            </a:rPr>
            <a:t>Disciplinaridade</a:t>
          </a:r>
        </a:p>
      </dsp:txBody>
      <dsp:txXfrm>
        <a:off x="87844" y="353715"/>
        <a:ext cx="3318982" cy="1623795"/>
      </dsp:txXfrm>
    </dsp:sp>
    <dsp:sp modelId="{F74E09EC-E532-4F39-8671-9D1E6363CF99}">
      <dsp:nvSpPr>
        <dsp:cNvPr id="0" name=""/>
        <dsp:cNvSpPr/>
      </dsp:nvSpPr>
      <dsp:spPr>
        <a:xfrm>
          <a:off x="3494670" y="2563632"/>
          <a:ext cx="5242006" cy="233003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89804"/>
          </a:schemeClr>
        </a:solidFill>
        <a:ln w="12700" cap="flat" cmpd="sng" algn="ctr">
          <a:solidFill>
            <a:schemeClr val="accent3">
              <a:tint val="40000"/>
              <a:alpha val="90000"/>
              <a:hueOff val="-1448014"/>
              <a:satOff val="-977"/>
              <a:lumOff val="-1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Compartilhamento de metodologias;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Compartilhamento de objetos de estudo.</a:t>
          </a:r>
        </a:p>
      </dsp:txBody>
      <dsp:txXfrm>
        <a:off x="3494670" y="2854886"/>
        <a:ext cx="4368244" cy="1747523"/>
      </dsp:txXfrm>
    </dsp:sp>
    <dsp:sp modelId="{1A401ACC-1961-4786-BE71-2262C8451E30}">
      <dsp:nvSpPr>
        <dsp:cNvPr id="0" name=""/>
        <dsp:cNvSpPr/>
      </dsp:nvSpPr>
      <dsp:spPr>
        <a:xfrm>
          <a:off x="0" y="2778834"/>
          <a:ext cx="3494670" cy="189962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solidFill>
                <a:schemeClr val="tx1"/>
              </a:solidFill>
            </a:rPr>
            <a:t>Interdisciplinaridade</a:t>
          </a:r>
        </a:p>
      </dsp:txBody>
      <dsp:txXfrm>
        <a:off x="92732" y="2871566"/>
        <a:ext cx="3309206" cy="1714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FE850F1-5BE1-42E8-9EAB-D192B6F0FA0F}" type="datetimeFigureOut">
              <a:rPr lang="pt-BR"/>
              <a:pPr/>
              <a:t>22/08/2019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279525"/>
            <a:ext cx="51816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0E72D1D-536B-4C2D-A3F3-849C4AB1DD0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9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8850" y="1279525"/>
            <a:ext cx="5181600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72D1D-536B-4C2D-A3F3-849C4AB1DD0C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91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72D1D-536B-4C2D-A3F3-849C4AB1DD0C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03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772651" y="5638800"/>
            <a:ext cx="51435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9" name="Retângulo 8"/>
          <p:cNvSpPr/>
          <p:nvPr/>
        </p:nvSpPr>
        <p:spPr>
          <a:xfrm>
            <a:off x="9515475" y="5638800"/>
            <a:ext cx="257175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10" name="Retângulo 9"/>
          <p:cNvSpPr/>
          <p:nvPr/>
        </p:nvSpPr>
        <p:spPr>
          <a:xfrm>
            <a:off x="1028701" y="0"/>
            <a:ext cx="514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11" name="Retângulo 10"/>
          <p:cNvSpPr/>
          <p:nvPr/>
        </p:nvSpPr>
        <p:spPr>
          <a:xfrm>
            <a:off x="1" y="0"/>
            <a:ext cx="10287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12" name="Retângulo 11"/>
          <p:cNvSpPr/>
          <p:nvPr/>
        </p:nvSpPr>
        <p:spPr>
          <a:xfrm>
            <a:off x="0" y="5638800"/>
            <a:ext cx="10287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cxnSp>
        <p:nvCxnSpPr>
          <p:cNvPr id="13" name="Conector de Linha Reta 12"/>
          <p:cNvCxnSpPr/>
          <p:nvPr/>
        </p:nvCxnSpPr>
        <p:spPr bwMode="white">
          <a:xfrm>
            <a:off x="9767510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0" y="5643132"/>
            <a:ext cx="1026396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cxnSp>
        <p:nvCxnSpPr>
          <p:cNvPr id="15" name="Conector de Linha Reta 14"/>
          <p:cNvCxnSpPr/>
          <p:nvPr/>
        </p:nvCxnSpPr>
        <p:spPr bwMode="white">
          <a:xfrm>
            <a:off x="102870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Linha Reta 15"/>
          <p:cNvCxnSpPr/>
          <p:nvPr/>
        </p:nvCxnSpPr>
        <p:spPr bwMode="white">
          <a:xfrm>
            <a:off x="0" y="5631204"/>
            <a:ext cx="15430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33326" y="6032500"/>
            <a:ext cx="50063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02879" tIns="51439" rIns="102879" bIns="51439" numCol="1" anchor="t" anchorCtr="0" compatLnSpc="1">
            <a:prstTxWarp prst="textNoShape">
              <a:avLst/>
            </a:prstTxWarp>
          </a:bodyPr>
          <a:lstStyle/>
          <a:p>
            <a:endParaRPr lang="pt-BR" sz="1519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9724" y="1600201"/>
            <a:ext cx="7029450" cy="2680127"/>
          </a:xfrm>
        </p:spPr>
        <p:txBody>
          <a:bodyPr>
            <a:noAutofit/>
          </a:bodyPr>
          <a:lstStyle>
            <a:lvl1pPr latinLnBrk="0">
              <a:defRPr lang="pt-BR" sz="4558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49723" y="4344916"/>
            <a:ext cx="6343650" cy="111608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BR" sz="2701">
                <a:solidFill>
                  <a:schemeClr val="tx1"/>
                </a:solidFill>
              </a:defRPr>
            </a:lvl1pPr>
            <a:lvl2pPr marL="385877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771754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15763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543507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1929384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315261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2701138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087014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5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8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29825" y="0"/>
            <a:ext cx="257175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8" name="Retângulo 7"/>
          <p:cNvSpPr/>
          <p:nvPr/>
        </p:nvSpPr>
        <p:spPr>
          <a:xfrm>
            <a:off x="520850" y="0"/>
            <a:ext cx="514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51435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10" name="Retângulo 9"/>
          <p:cNvSpPr/>
          <p:nvPr/>
        </p:nvSpPr>
        <p:spPr>
          <a:xfrm>
            <a:off x="520850" y="736219"/>
            <a:ext cx="51435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19" dirty="0"/>
          </a:p>
        </p:txBody>
      </p:sp>
      <p:cxnSp>
        <p:nvCxnSpPr>
          <p:cNvPr id="11" name="Conector de Linha Reta 10"/>
          <p:cNvCxnSpPr/>
          <p:nvPr/>
        </p:nvCxnSpPr>
        <p:spPr bwMode="white">
          <a:xfrm>
            <a:off x="520850" y="736219"/>
            <a:ext cx="5143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Linha Reta 11"/>
          <p:cNvCxnSpPr/>
          <p:nvPr/>
        </p:nvCxnSpPr>
        <p:spPr bwMode="white">
          <a:xfrm>
            <a:off x="520850" y="1345819"/>
            <a:ext cx="5143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611907" y="921047"/>
            <a:ext cx="336023" cy="248209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173" tIns="38586" rIns="77173" bIns="38586" numCol="1" anchor="t" anchorCtr="0" compatLnSpc="1">
            <a:prstTxWarp prst="textNoShape">
              <a:avLst/>
            </a:prstTxWarp>
          </a:bodyPr>
          <a:lstStyle/>
          <a:p>
            <a:endParaRPr lang="pt-BR" sz="1519" dirty="0"/>
          </a:p>
        </p:txBody>
      </p:sp>
      <p:cxnSp>
        <p:nvCxnSpPr>
          <p:cNvPr id="14" name="Conector de Linha Reta 13"/>
          <p:cNvCxnSpPr/>
          <p:nvPr/>
        </p:nvCxnSpPr>
        <p:spPr bwMode="white">
          <a:xfrm>
            <a:off x="5208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101782" y="685800"/>
            <a:ext cx="1508618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49182" y="685800"/>
            <a:ext cx="6623980" cy="54864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1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2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9772651" y="5638800"/>
            <a:ext cx="51435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20" name="Retângulo 19"/>
          <p:cNvSpPr/>
          <p:nvPr/>
        </p:nvSpPr>
        <p:spPr>
          <a:xfrm>
            <a:off x="9515475" y="5638800"/>
            <a:ext cx="257175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24" name="Retângulo 23"/>
          <p:cNvSpPr/>
          <p:nvPr/>
        </p:nvSpPr>
        <p:spPr>
          <a:xfrm>
            <a:off x="1026396" y="5638800"/>
            <a:ext cx="51435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21" name="Retângulo 20"/>
          <p:cNvSpPr/>
          <p:nvPr/>
        </p:nvSpPr>
        <p:spPr>
          <a:xfrm>
            <a:off x="0" y="5638800"/>
            <a:ext cx="10287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cxnSp>
        <p:nvCxnSpPr>
          <p:cNvPr id="22" name="Conector de Linha Reta 21"/>
          <p:cNvCxnSpPr/>
          <p:nvPr/>
        </p:nvCxnSpPr>
        <p:spPr bwMode="white">
          <a:xfrm>
            <a:off x="9767510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5643132"/>
            <a:ext cx="1026396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33326" y="6032500"/>
            <a:ext cx="50063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02879" tIns="51439" rIns="102879" bIns="51439" numCol="1" anchor="t" anchorCtr="0" compatLnSpc="1">
            <a:prstTxWarp prst="textNoShape">
              <a:avLst/>
            </a:prstTxWarp>
          </a:bodyPr>
          <a:lstStyle/>
          <a:p>
            <a:endParaRPr lang="pt-BR" sz="1519" dirty="0"/>
          </a:p>
        </p:txBody>
      </p:sp>
      <p:cxnSp>
        <p:nvCxnSpPr>
          <p:cNvPr id="23" name="Conector de Linha Reta 22"/>
          <p:cNvCxnSpPr/>
          <p:nvPr/>
        </p:nvCxnSpPr>
        <p:spPr bwMode="white">
          <a:xfrm>
            <a:off x="1026396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9772651" y="0"/>
            <a:ext cx="51435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27" name="Retângulo 26"/>
          <p:cNvSpPr/>
          <p:nvPr/>
        </p:nvSpPr>
        <p:spPr>
          <a:xfrm>
            <a:off x="9515475" y="0"/>
            <a:ext cx="257175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28" name="Retângulo 27"/>
          <p:cNvSpPr/>
          <p:nvPr/>
        </p:nvSpPr>
        <p:spPr>
          <a:xfrm>
            <a:off x="1028701" y="0"/>
            <a:ext cx="51435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29" name="Retângulo 28"/>
          <p:cNvSpPr/>
          <p:nvPr/>
        </p:nvSpPr>
        <p:spPr>
          <a:xfrm>
            <a:off x="-1" y="0"/>
            <a:ext cx="10287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30" name="Retângulo 29"/>
          <p:cNvSpPr/>
          <p:nvPr/>
        </p:nvSpPr>
        <p:spPr>
          <a:xfrm>
            <a:off x="0" y="0"/>
            <a:ext cx="10287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cxnSp>
        <p:nvCxnSpPr>
          <p:cNvPr id="31" name="Conector de Linha Reta 30"/>
          <p:cNvCxnSpPr/>
          <p:nvPr/>
        </p:nvCxnSpPr>
        <p:spPr bwMode="white">
          <a:xfrm>
            <a:off x="9767510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0" y="0"/>
            <a:ext cx="1026396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cxnSp>
        <p:nvCxnSpPr>
          <p:cNvPr id="33" name="Conector de Linha Reta 32"/>
          <p:cNvCxnSpPr/>
          <p:nvPr/>
        </p:nvCxnSpPr>
        <p:spPr bwMode="white">
          <a:xfrm>
            <a:off x="102870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9181" y="1600201"/>
            <a:ext cx="6990831" cy="2654064"/>
          </a:xfrm>
        </p:spPr>
        <p:txBody>
          <a:bodyPr anchor="b">
            <a:normAutofit/>
          </a:bodyPr>
          <a:lstStyle>
            <a:lvl1pPr algn="l" latinLnBrk="0">
              <a:defRPr lang="pt-BR" sz="4558" b="0" cap="none" baseline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9182" y="4259997"/>
            <a:ext cx="6131122" cy="1150203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701">
                <a:solidFill>
                  <a:schemeClr val="tx1"/>
                </a:solidFill>
              </a:defRPr>
            </a:lvl1pPr>
            <a:lvl2pPr marL="385877" indent="0" latinLnBrk="0">
              <a:buNone/>
              <a:defRPr lang="pt-BR" sz="1519">
                <a:solidFill>
                  <a:schemeClr val="tx1">
                    <a:tint val="75000"/>
                  </a:schemeClr>
                </a:solidFill>
              </a:defRPr>
            </a:lvl2pPr>
            <a:lvl3pPr marL="771754" indent="0" latinLnBrk="0">
              <a:buNone/>
              <a:defRPr lang="pt-BR" sz="1350">
                <a:solidFill>
                  <a:schemeClr val="tx1">
                    <a:tint val="75000"/>
                  </a:schemeClr>
                </a:solidFill>
              </a:defRPr>
            </a:lvl3pPr>
            <a:lvl4pPr marL="1157630" indent="0" latinLnBrk="0">
              <a:buNone/>
              <a:defRPr lang="pt-BR" sz="1182">
                <a:solidFill>
                  <a:schemeClr val="tx1">
                    <a:tint val="75000"/>
                  </a:schemeClr>
                </a:solidFill>
              </a:defRPr>
            </a:lvl4pPr>
            <a:lvl5pPr marL="1543507" indent="0" latinLnBrk="0">
              <a:buNone/>
              <a:defRPr lang="pt-BR" sz="1182">
                <a:solidFill>
                  <a:schemeClr val="tx1">
                    <a:tint val="75000"/>
                  </a:schemeClr>
                </a:solidFill>
              </a:defRPr>
            </a:lvl5pPr>
            <a:lvl6pPr marL="1929384" indent="0" latinLnBrk="0">
              <a:buNone/>
              <a:defRPr lang="pt-BR" sz="1182">
                <a:solidFill>
                  <a:schemeClr val="tx1">
                    <a:tint val="75000"/>
                  </a:schemeClr>
                </a:solidFill>
              </a:defRPr>
            </a:lvl6pPr>
            <a:lvl7pPr marL="2315261" indent="0" latinLnBrk="0">
              <a:buNone/>
              <a:defRPr lang="pt-BR" sz="1182">
                <a:solidFill>
                  <a:schemeClr val="tx1">
                    <a:tint val="75000"/>
                  </a:schemeClr>
                </a:solidFill>
              </a:defRPr>
            </a:lvl7pPr>
            <a:lvl8pPr marL="2701138" indent="0" latinLnBrk="0">
              <a:buNone/>
              <a:defRPr lang="pt-BR" sz="1182">
                <a:solidFill>
                  <a:schemeClr val="tx1">
                    <a:tint val="75000"/>
                  </a:schemeClr>
                </a:solidFill>
              </a:defRPr>
            </a:lvl8pPr>
            <a:lvl9pPr marL="3087014" indent="0" latinLnBrk="0">
              <a:buNone/>
              <a:defRPr lang="pt-BR" sz="1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6111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44812" y="1600200"/>
            <a:ext cx="4063365" cy="4572000"/>
          </a:xfrm>
        </p:spPr>
        <p:txBody>
          <a:bodyPr/>
          <a:lstStyle>
            <a:lvl1pPr latinLnBrk="0">
              <a:defRPr lang="pt-BR" sz="2363"/>
            </a:lvl1pPr>
            <a:lvl2pPr latinLnBrk="0">
              <a:defRPr lang="pt-BR" sz="2026"/>
            </a:lvl2pPr>
            <a:lvl3pPr latinLnBrk="0">
              <a:defRPr lang="pt-BR" sz="1688"/>
            </a:lvl3pPr>
            <a:lvl4pPr latinLnBrk="0">
              <a:defRPr lang="pt-BR" sz="1519"/>
            </a:lvl4pPr>
            <a:lvl5pPr latinLnBrk="0">
              <a:defRPr lang="pt-BR" sz="1519"/>
            </a:lvl5pPr>
            <a:lvl6pPr latinLnBrk="0">
              <a:defRPr lang="pt-BR" sz="1519"/>
            </a:lvl6pPr>
            <a:lvl7pPr latinLnBrk="0">
              <a:defRPr lang="pt-BR" sz="1519"/>
            </a:lvl7pPr>
            <a:lvl8pPr latinLnBrk="0">
              <a:defRPr lang="pt-BR" sz="1519"/>
            </a:lvl8pPr>
            <a:lvl9pPr latinLnBrk="0">
              <a:defRPr lang="pt-BR" sz="1519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37835" y="1600200"/>
            <a:ext cx="4063365" cy="4572000"/>
          </a:xfrm>
        </p:spPr>
        <p:txBody>
          <a:bodyPr/>
          <a:lstStyle>
            <a:lvl1pPr latinLnBrk="0">
              <a:defRPr lang="pt-BR" sz="2363"/>
            </a:lvl1pPr>
            <a:lvl2pPr latinLnBrk="0">
              <a:defRPr lang="pt-BR" sz="2026"/>
            </a:lvl2pPr>
            <a:lvl3pPr latinLnBrk="0">
              <a:defRPr lang="pt-BR" sz="1688"/>
            </a:lvl3pPr>
            <a:lvl4pPr latinLnBrk="0">
              <a:defRPr lang="pt-BR" sz="1519"/>
            </a:lvl4pPr>
            <a:lvl5pPr latinLnBrk="0">
              <a:defRPr lang="pt-BR" sz="1519"/>
            </a:lvl5pPr>
            <a:lvl6pPr latinLnBrk="0">
              <a:defRPr lang="pt-BR" sz="1519" baseline="0"/>
            </a:lvl6pPr>
            <a:lvl7pPr latinLnBrk="0">
              <a:defRPr lang="pt-BR" sz="1519" baseline="0"/>
            </a:lvl7pPr>
            <a:lvl8pPr latinLnBrk="0">
              <a:defRPr lang="pt-BR" sz="1519" baseline="0"/>
            </a:lvl8pPr>
            <a:lvl9pPr latinLnBrk="0">
              <a:defRPr lang="pt-BR" sz="1519" baseline="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4812" y="1499616"/>
            <a:ext cx="4066996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pt-BR" sz="2026" b="0" cap="all" baseline="0"/>
            </a:lvl1pPr>
            <a:lvl2pPr marL="385877" indent="0" latinLnBrk="0">
              <a:buNone/>
              <a:defRPr lang="pt-BR" sz="1688" b="1"/>
            </a:lvl2pPr>
            <a:lvl3pPr marL="771754" indent="0" latinLnBrk="0">
              <a:buNone/>
              <a:defRPr lang="pt-BR" sz="1519" b="1"/>
            </a:lvl3pPr>
            <a:lvl4pPr marL="1157630" indent="0" latinLnBrk="0">
              <a:buNone/>
              <a:defRPr lang="pt-BR" sz="1350" b="1"/>
            </a:lvl4pPr>
            <a:lvl5pPr marL="1543507" indent="0" latinLnBrk="0">
              <a:buNone/>
              <a:defRPr lang="pt-BR" sz="1350" b="1"/>
            </a:lvl5pPr>
            <a:lvl6pPr marL="1929384" indent="0" latinLnBrk="0">
              <a:buNone/>
              <a:defRPr lang="pt-BR" sz="1350" b="1"/>
            </a:lvl6pPr>
            <a:lvl7pPr marL="2315261" indent="0" latinLnBrk="0">
              <a:buNone/>
              <a:defRPr lang="pt-BR" sz="1350" b="1"/>
            </a:lvl7pPr>
            <a:lvl8pPr marL="2701138" indent="0" latinLnBrk="0">
              <a:buNone/>
              <a:defRPr lang="pt-BR" sz="1350" b="1"/>
            </a:lvl8pPr>
            <a:lvl9pPr marL="3087014" indent="0" latinLnBrk="0">
              <a:buNone/>
              <a:defRPr lang="pt-BR" sz="135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44812" y="2514707"/>
            <a:ext cx="4063365" cy="3657493"/>
          </a:xfrm>
        </p:spPr>
        <p:txBody>
          <a:bodyPr>
            <a:normAutofit/>
          </a:bodyPr>
          <a:lstStyle>
            <a:lvl1pPr latinLnBrk="0">
              <a:defRPr lang="pt-BR" sz="2026"/>
            </a:lvl1pPr>
            <a:lvl2pPr latinLnBrk="0">
              <a:defRPr lang="pt-BR" sz="1688"/>
            </a:lvl2pPr>
            <a:lvl3pPr latinLnBrk="0">
              <a:defRPr lang="pt-BR" sz="1519"/>
            </a:lvl3pPr>
            <a:lvl4pPr latinLnBrk="0">
              <a:defRPr lang="pt-BR" sz="1350"/>
            </a:lvl4pPr>
            <a:lvl5pPr latinLnBrk="0">
              <a:defRPr lang="pt-BR" sz="1350"/>
            </a:lvl5pPr>
            <a:lvl6pPr latinLnBrk="0">
              <a:defRPr lang="pt-BR" sz="1350"/>
            </a:lvl6pPr>
            <a:lvl7pPr latinLnBrk="0">
              <a:defRPr lang="pt-BR" sz="1350"/>
            </a:lvl7pPr>
            <a:lvl8pPr latinLnBrk="0">
              <a:defRPr lang="pt-BR" sz="1350" baseline="0"/>
            </a:lvl8pPr>
            <a:lvl9pPr latinLnBrk="0">
              <a:defRPr lang="pt-BR" sz="1350" baseline="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534204" y="1499616"/>
            <a:ext cx="4066996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pt-BR" sz="2026" b="0" cap="all" baseline="0"/>
            </a:lvl1pPr>
            <a:lvl2pPr marL="385877" indent="0" latinLnBrk="0">
              <a:buNone/>
              <a:defRPr lang="pt-BR" sz="1688" b="1"/>
            </a:lvl2pPr>
            <a:lvl3pPr marL="771754" indent="0" latinLnBrk="0">
              <a:buNone/>
              <a:defRPr lang="pt-BR" sz="1519" b="1"/>
            </a:lvl3pPr>
            <a:lvl4pPr marL="1157630" indent="0" latinLnBrk="0">
              <a:buNone/>
              <a:defRPr lang="pt-BR" sz="1350" b="1"/>
            </a:lvl4pPr>
            <a:lvl5pPr marL="1543507" indent="0" latinLnBrk="0">
              <a:buNone/>
              <a:defRPr lang="pt-BR" sz="1350" b="1"/>
            </a:lvl5pPr>
            <a:lvl6pPr marL="1929384" indent="0" latinLnBrk="0">
              <a:buNone/>
              <a:defRPr lang="pt-BR" sz="1350" b="1"/>
            </a:lvl6pPr>
            <a:lvl7pPr marL="2315261" indent="0" latinLnBrk="0">
              <a:buNone/>
              <a:defRPr lang="pt-BR" sz="1350" b="1"/>
            </a:lvl7pPr>
            <a:lvl8pPr marL="2701138" indent="0" latinLnBrk="0">
              <a:buNone/>
              <a:defRPr lang="pt-BR" sz="1350" b="1"/>
            </a:lvl8pPr>
            <a:lvl9pPr marL="3087014" indent="0" latinLnBrk="0">
              <a:buNone/>
              <a:defRPr lang="pt-BR" sz="135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534204" y="2514600"/>
            <a:ext cx="4066996" cy="3655568"/>
          </a:xfrm>
        </p:spPr>
        <p:txBody>
          <a:bodyPr>
            <a:normAutofit/>
          </a:bodyPr>
          <a:lstStyle>
            <a:lvl1pPr latinLnBrk="0">
              <a:defRPr lang="pt-BR" sz="2026"/>
            </a:lvl1pPr>
            <a:lvl2pPr latinLnBrk="0">
              <a:defRPr lang="pt-BR" sz="1688"/>
            </a:lvl2pPr>
            <a:lvl3pPr latinLnBrk="0">
              <a:defRPr lang="pt-BR" sz="1519"/>
            </a:lvl3pPr>
            <a:lvl4pPr latinLnBrk="0">
              <a:defRPr lang="pt-BR" sz="1350"/>
            </a:lvl4pPr>
            <a:lvl5pPr latinLnBrk="0">
              <a:defRPr lang="pt-BR" sz="1350"/>
            </a:lvl5pPr>
            <a:lvl6pPr latinLnBrk="0">
              <a:defRPr lang="pt-BR" sz="1350"/>
            </a:lvl6pPr>
            <a:lvl7pPr latinLnBrk="0">
              <a:defRPr lang="pt-BR" sz="1350"/>
            </a:lvl7pPr>
            <a:lvl8pPr latinLnBrk="0">
              <a:defRPr lang="pt-BR" sz="1350"/>
            </a:lvl8pPr>
            <a:lvl9pPr latinLnBrk="0">
              <a:defRPr lang="pt-BR" sz="135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2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28527" y="0"/>
            <a:ext cx="2571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51435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cxnSp>
        <p:nvCxnSpPr>
          <p:cNvPr id="7" name="Conector de Linha Reta 6"/>
          <p:cNvCxnSpPr/>
          <p:nvPr/>
        </p:nvCxnSpPr>
        <p:spPr bwMode="white">
          <a:xfrm>
            <a:off x="5208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9258300" y="0"/>
            <a:ext cx="778664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9" name="Retângulo 8"/>
          <p:cNvSpPr/>
          <p:nvPr/>
        </p:nvSpPr>
        <p:spPr>
          <a:xfrm>
            <a:off x="10036964" y="0"/>
            <a:ext cx="257175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chemeClr val="bg1"/>
                </a:solidFill>
              </a:defRPr>
            </a:lvl1pPr>
          </a:lstStyle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5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24774" y="0"/>
            <a:ext cx="350054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51435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cxnSp>
        <p:nvCxnSpPr>
          <p:cNvPr id="10" name="Conector de Linha Reta 9"/>
          <p:cNvCxnSpPr/>
          <p:nvPr/>
        </p:nvCxnSpPr>
        <p:spPr bwMode="white">
          <a:xfrm>
            <a:off x="52477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0029825" y="0"/>
            <a:ext cx="2571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>
          <a:xfrm>
            <a:off x="906626" y="381000"/>
            <a:ext cx="2779549" cy="1371600"/>
          </a:xfrm>
        </p:spPr>
        <p:txBody>
          <a:bodyPr anchor="b">
            <a:noAutofit/>
          </a:bodyPr>
          <a:lstStyle>
            <a:lvl1pPr algn="l" latinLnBrk="0">
              <a:defRPr lang="pt-BR" sz="2194" b="0" cap="all" baseline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1975" y="482600"/>
            <a:ext cx="5229225" cy="5689600"/>
          </a:xfrm>
        </p:spPr>
        <p:txBody>
          <a:bodyPr>
            <a:normAutofit/>
          </a:bodyPr>
          <a:lstStyle>
            <a:lvl1pPr latinLnBrk="0">
              <a:defRPr lang="pt-BR" sz="2363"/>
            </a:lvl1pPr>
            <a:lvl2pPr latinLnBrk="0">
              <a:defRPr lang="pt-BR" sz="2026"/>
            </a:lvl2pPr>
            <a:lvl3pPr latinLnBrk="0">
              <a:defRPr lang="pt-BR" sz="1688"/>
            </a:lvl3pPr>
            <a:lvl4pPr latinLnBrk="0">
              <a:defRPr lang="pt-BR" sz="1519"/>
            </a:lvl4pPr>
            <a:lvl5pPr latinLnBrk="0">
              <a:defRPr lang="pt-BR" sz="1519"/>
            </a:lvl5pPr>
            <a:lvl6pPr latinLnBrk="0">
              <a:defRPr lang="pt-BR" sz="1519"/>
            </a:lvl6pPr>
            <a:lvl7pPr latinLnBrk="0">
              <a:defRPr lang="pt-BR" sz="1519"/>
            </a:lvl7pPr>
            <a:lvl8pPr latinLnBrk="0">
              <a:defRPr lang="pt-BR" sz="1519" baseline="0"/>
            </a:lvl8pPr>
            <a:lvl9pPr latinLnBrk="0">
              <a:defRPr lang="pt-BR" sz="1519" baseline="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white">
          <a:xfrm>
            <a:off x="906626" y="1828800"/>
            <a:ext cx="2779549" cy="4343400"/>
          </a:xfrm>
        </p:spPr>
        <p:txBody>
          <a:bodyPr>
            <a:normAutofit/>
          </a:bodyPr>
          <a:lstStyle>
            <a:lvl1pPr marL="0" indent="0" latinLnBrk="0">
              <a:buNone/>
              <a:defRPr lang="pt-BR" sz="1688">
                <a:solidFill>
                  <a:schemeClr val="bg1"/>
                </a:solidFill>
              </a:defRPr>
            </a:lvl1pPr>
            <a:lvl2pPr marL="385877" indent="0" latinLnBrk="0">
              <a:buNone/>
              <a:defRPr lang="pt-BR" sz="1013"/>
            </a:lvl2pPr>
            <a:lvl3pPr marL="771754" indent="0" latinLnBrk="0">
              <a:buNone/>
              <a:defRPr lang="pt-BR" sz="844"/>
            </a:lvl3pPr>
            <a:lvl4pPr marL="1157630" indent="0" latinLnBrk="0">
              <a:buNone/>
              <a:defRPr lang="pt-BR" sz="760"/>
            </a:lvl4pPr>
            <a:lvl5pPr marL="1543507" indent="0" latinLnBrk="0">
              <a:buNone/>
              <a:defRPr lang="pt-BR" sz="760"/>
            </a:lvl5pPr>
            <a:lvl6pPr marL="1929384" indent="0" latinLnBrk="0">
              <a:buNone/>
              <a:defRPr lang="pt-BR" sz="760"/>
            </a:lvl6pPr>
            <a:lvl7pPr marL="2315261" indent="0" latinLnBrk="0">
              <a:buNone/>
              <a:defRPr lang="pt-BR" sz="760"/>
            </a:lvl7pPr>
            <a:lvl8pPr marL="2701138" indent="0" latinLnBrk="0">
              <a:buNone/>
              <a:defRPr lang="pt-BR" sz="760"/>
            </a:lvl8pPr>
            <a:lvl9pPr marL="3087014" indent="0" latinLnBrk="0">
              <a:buNone/>
              <a:defRPr lang="pt-BR" sz="76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51435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8" name="Retângulo 7"/>
          <p:cNvSpPr/>
          <p:nvPr/>
        </p:nvSpPr>
        <p:spPr>
          <a:xfrm>
            <a:off x="10029825" y="0"/>
            <a:ext cx="2571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9" name="Retângulo 8"/>
          <p:cNvSpPr/>
          <p:nvPr/>
        </p:nvSpPr>
        <p:spPr>
          <a:xfrm>
            <a:off x="4114800" y="0"/>
            <a:ext cx="592216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6" y="381000"/>
            <a:ext cx="2779549" cy="1371600"/>
          </a:xfrm>
        </p:spPr>
        <p:txBody>
          <a:bodyPr anchor="b">
            <a:normAutofit/>
          </a:bodyPr>
          <a:lstStyle>
            <a:lvl1pPr algn="l" latinLnBrk="0">
              <a:defRPr lang="pt-BR" sz="2194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 bwMode="auto">
          <a:xfrm>
            <a:off x="4371975" y="482600"/>
            <a:ext cx="5229225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latinLnBrk="0">
              <a:buNone/>
              <a:defRPr lang="pt-BR" sz="2363"/>
            </a:lvl1pPr>
            <a:lvl2pPr marL="385877" indent="0" latinLnBrk="0">
              <a:buNone/>
              <a:defRPr lang="pt-BR" sz="2363"/>
            </a:lvl2pPr>
            <a:lvl3pPr marL="771754" indent="0" latinLnBrk="0">
              <a:buNone/>
              <a:defRPr lang="pt-BR" sz="2026"/>
            </a:lvl3pPr>
            <a:lvl4pPr marL="1157630" indent="0" latinLnBrk="0">
              <a:buNone/>
              <a:defRPr lang="pt-BR" sz="1688"/>
            </a:lvl4pPr>
            <a:lvl5pPr marL="1543507" indent="0" latinLnBrk="0">
              <a:buNone/>
              <a:defRPr lang="pt-BR" sz="1688"/>
            </a:lvl5pPr>
            <a:lvl6pPr marL="1929384" indent="0" latinLnBrk="0">
              <a:buNone/>
              <a:defRPr lang="pt-BR" sz="1688"/>
            </a:lvl6pPr>
            <a:lvl7pPr marL="2315261" indent="0" latinLnBrk="0">
              <a:buNone/>
              <a:defRPr lang="pt-BR" sz="1688"/>
            </a:lvl7pPr>
            <a:lvl8pPr marL="2701138" indent="0" latinLnBrk="0">
              <a:buNone/>
              <a:defRPr lang="pt-BR" sz="1688"/>
            </a:lvl8pPr>
            <a:lvl9pPr marL="3087014" indent="0" latinLnBrk="0">
              <a:buNone/>
              <a:defRPr lang="pt-BR" sz="1688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6626" y="1828800"/>
            <a:ext cx="2779549" cy="4343400"/>
          </a:xfrm>
        </p:spPr>
        <p:txBody>
          <a:bodyPr>
            <a:normAutofit/>
          </a:bodyPr>
          <a:lstStyle>
            <a:lvl1pPr marL="0" indent="0" latinLnBrk="0">
              <a:buNone/>
              <a:defRPr lang="pt-BR" sz="1688">
                <a:solidFill>
                  <a:schemeClr val="tx1"/>
                </a:solidFill>
              </a:defRPr>
            </a:lvl1pPr>
            <a:lvl2pPr marL="385877" indent="0" latinLnBrk="0">
              <a:buNone/>
              <a:defRPr lang="pt-BR" sz="1013"/>
            </a:lvl2pPr>
            <a:lvl3pPr marL="771754" indent="0" latinLnBrk="0">
              <a:buNone/>
              <a:defRPr lang="pt-BR" sz="844"/>
            </a:lvl3pPr>
            <a:lvl4pPr marL="1157630" indent="0" latinLnBrk="0">
              <a:buNone/>
              <a:defRPr lang="pt-BR" sz="760"/>
            </a:lvl4pPr>
            <a:lvl5pPr marL="1543507" indent="0" latinLnBrk="0">
              <a:buNone/>
              <a:defRPr lang="pt-BR" sz="760"/>
            </a:lvl5pPr>
            <a:lvl6pPr marL="1929384" indent="0" latinLnBrk="0">
              <a:buNone/>
              <a:defRPr lang="pt-BR" sz="760"/>
            </a:lvl6pPr>
            <a:lvl7pPr marL="2315261" indent="0" latinLnBrk="0">
              <a:buNone/>
              <a:defRPr lang="pt-BR" sz="760"/>
            </a:lvl7pPr>
            <a:lvl8pPr marL="2701138" indent="0" latinLnBrk="0">
              <a:buNone/>
              <a:defRPr lang="pt-BR" sz="760"/>
            </a:lvl8pPr>
            <a:lvl9pPr marL="3087014" indent="0" latinLnBrk="0">
              <a:buNone/>
              <a:defRPr lang="pt-BR" sz="76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0" name="Conector de Linha Reta 9"/>
          <p:cNvCxnSpPr/>
          <p:nvPr/>
        </p:nvCxnSpPr>
        <p:spPr bwMode="white">
          <a:xfrm>
            <a:off x="10026249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29825" y="0"/>
            <a:ext cx="257175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lvl="0" algn="ctr"/>
            <a:endParaRPr lang="pt-BR" sz="1519" dirty="0"/>
          </a:p>
        </p:txBody>
      </p:sp>
      <p:sp>
        <p:nvSpPr>
          <p:cNvPr id="8" name="Retângulo 7"/>
          <p:cNvSpPr/>
          <p:nvPr/>
        </p:nvSpPr>
        <p:spPr>
          <a:xfrm>
            <a:off x="520850" y="0"/>
            <a:ext cx="514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51435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39" rIns="102879" bIns="51439" rtlCol="0" anchor="ctr"/>
          <a:lstStyle/>
          <a:p>
            <a:pPr algn="ctr"/>
            <a:endParaRPr lang="pt-BR" sz="1519" dirty="0"/>
          </a:p>
        </p:txBody>
      </p:sp>
      <p:sp>
        <p:nvSpPr>
          <p:cNvPr id="13" name="Retângulo 12"/>
          <p:cNvSpPr/>
          <p:nvPr/>
        </p:nvSpPr>
        <p:spPr>
          <a:xfrm>
            <a:off x="520850" y="736219"/>
            <a:ext cx="51435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19" dirty="0"/>
          </a:p>
        </p:txBody>
      </p:sp>
      <p:cxnSp>
        <p:nvCxnSpPr>
          <p:cNvPr id="14" name="Conector de Linha Reta 13"/>
          <p:cNvCxnSpPr/>
          <p:nvPr/>
        </p:nvCxnSpPr>
        <p:spPr bwMode="white">
          <a:xfrm>
            <a:off x="520850" y="736219"/>
            <a:ext cx="5143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Linha Reta 14"/>
          <p:cNvCxnSpPr/>
          <p:nvPr/>
        </p:nvCxnSpPr>
        <p:spPr bwMode="white">
          <a:xfrm>
            <a:off x="520850" y="1345819"/>
            <a:ext cx="5143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638122" y="898103"/>
            <a:ext cx="28359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7173" tIns="38586" rIns="77173" bIns="38586" numCol="1" anchor="t" anchorCtr="0" compatLnSpc="1">
            <a:prstTxWarp prst="textNoShape">
              <a:avLst/>
            </a:prstTxWarp>
          </a:bodyPr>
          <a:lstStyle/>
          <a:p>
            <a:endParaRPr lang="pt-BR" sz="1519" dirty="0"/>
          </a:p>
        </p:txBody>
      </p:sp>
      <p:cxnSp>
        <p:nvCxnSpPr>
          <p:cNvPr id="16" name="Conector de Linha Reta 15"/>
          <p:cNvCxnSpPr/>
          <p:nvPr/>
        </p:nvCxnSpPr>
        <p:spPr bwMode="white">
          <a:xfrm>
            <a:off x="5208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44812" y="177801"/>
            <a:ext cx="8256388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4812" y="1600200"/>
            <a:ext cx="825638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371975" y="6356352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013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566768" y="6356352"/>
            <a:ext cx="3353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t-BR" sz="1013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086851" y="6356352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13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2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771754" rtl="0" eaLnBrk="1" latinLnBrk="0" hangingPunct="1">
        <a:lnSpc>
          <a:spcPct val="90000"/>
        </a:lnSpc>
        <a:spcBef>
          <a:spcPct val="0"/>
        </a:spcBef>
        <a:buNone/>
        <a:defRPr lang="pt-BR" sz="3038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8373" indent="-208373" algn="l" defTabSz="771754" rtl="0" eaLnBrk="1" latinLnBrk="0" hangingPunct="1">
        <a:lnSpc>
          <a:spcPct val="90000"/>
        </a:lnSpc>
        <a:spcBef>
          <a:spcPts val="1182"/>
        </a:spcBef>
        <a:buFont typeface="Euphemia" pitchFamily="34" charset="0"/>
        <a:buChar char="›"/>
        <a:defRPr lang="pt-BR"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517075" indent="-208373" algn="l" defTabSz="771754" rtl="0" eaLnBrk="1" latinLnBrk="0" hangingPunct="1">
        <a:lnSpc>
          <a:spcPct val="90000"/>
        </a:lnSpc>
        <a:spcBef>
          <a:spcPts val="506"/>
        </a:spcBef>
        <a:buFont typeface="Euphemia" pitchFamily="34" charset="0"/>
        <a:buChar char="–"/>
        <a:defRPr lang="pt-BR"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825776" indent="-208373" algn="l" defTabSz="771754" rtl="0" eaLnBrk="1" latinLnBrk="0" hangingPunct="1">
        <a:lnSpc>
          <a:spcPct val="90000"/>
        </a:lnSpc>
        <a:spcBef>
          <a:spcPts val="506"/>
        </a:spcBef>
        <a:buFont typeface="Euphemia" pitchFamily="34" charset="0"/>
        <a:buChar char="›"/>
        <a:defRPr lang="pt-BR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478" indent="-208373" algn="l" defTabSz="771754" rtl="0" eaLnBrk="1" latinLnBrk="0" hangingPunct="1">
        <a:lnSpc>
          <a:spcPct val="90000"/>
        </a:lnSpc>
        <a:spcBef>
          <a:spcPts val="506"/>
        </a:spcBef>
        <a:buFont typeface="Arial" pitchFamily="34" charset="0"/>
        <a:buChar char="–"/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443179" indent="-208373" algn="l" defTabSz="771754" rtl="0" eaLnBrk="1" latinLnBrk="0" hangingPunct="1">
        <a:lnSpc>
          <a:spcPct val="90000"/>
        </a:lnSpc>
        <a:spcBef>
          <a:spcPts val="506"/>
        </a:spcBef>
        <a:buFont typeface="Euphemia" pitchFamily="34" charset="0"/>
        <a:buChar char="›"/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751881" indent="-208373" algn="l" defTabSz="771754" rtl="0" eaLnBrk="1" latinLnBrk="0" hangingPunct="1">
        <a:lnSpc>
          <a:spcPct val="90000"/>
        </a:lnSpc>
        <a:spcBef>
          <a:spcPts val="506"/>
        </a:spcBef>
        <a:buFont typeface="Euphemia" pitchFamily="34" charset="0"/>
        <a:buChar char="–"/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060582" indent="-208373" algn="l" defTabSz="771754" rtl="0" eaLnBrk="1" latinLnBrk="0" hangingPunct="1">
        <a:lnSpc>
          <a:spcPct val="90000"/>
        </a:lnSpc>
        <a:spcBef>
          <a:spcPts val="506"/>
        </a:spcBef>
        <a:buFont typeface="Euphemia" pitchFamily="34" charset="0"/>
        <a:buChar char="›"/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369284" indent="-208373" algn="l" defTabSz="771754" rtl="0" eaLnBrk="1" latinLnBrk="0" hangingPunct="1">
        <a:lnSpc>
          <a:spcPct val="90000"/>
        </a:lnSpc>
        <a:spcBef>
          <a:spcPts val="506"/>
        </a:spcBef>
        <a:buFont typeface="Euphemia" pitchFamily="34" charset="0"/>
        <a:buChar char="–"/>
        <a:defRPr lang="pt-BR" sz="151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77985" indent="-208373" algn="l" defTabSz="771754" rtl="0" eaLnBrk="1" latinLnBrk="0" hangingPunct="1">
        <a:lnSpc>
          <a:spcPct val="90000"/>
        </a:lnSpc>
        <a:spcBef>
          <a:spcPts val="506"/>
        </a:spcBef>
        <a:buFont typeface="Euphemia" pitchFamily="34" charset="0"/>
        <a:buChar char="›"/>
        <a:defRPr lang="pt-BR" sz="151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1754" rtl="0" eaLnBrk="1" latinLnBrk="0" hangingPunct="1"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877" algn="l" defTabSz="771754" rtl="0" eaLnBrk="1" latinLnBrk="0" hangingPunct="1"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754" algn="l" defTabSz="771754" rtl="0" eaLnBrk="1" latinLnBrk="0" hangingPunct="1"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630" algn="l" defTabSz="771754" rtl="0" eaLnBrk="1" latinLnBrk="0" hangingPunct="1"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507" algn="l" defTabSz="771754" rtl="0" eaLnBrk="1" latinLnBrk="0" hangingPunct="1"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9384" algn="l" defTabSz="771754" rtl="0" eaLnBrk="1" latinLnBrk="0" hangingPunct="1"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5261" algn="l" defTabSz="771754" rtl="0" eaLnBrk="1" latinLnBrk="0" hangingPunct="1"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1138" algn="l" defTabSz="771754" rtl="0" eaLnBrk="1" latinLnBrk="0" hangingPunct="1"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7014" algn="l" defTabSz="771754" rtl="0" eaLnBrk="1" latinLnBrk="0" hangingPunct="1">
        <a:defRPr lang="pt-BR"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cgdag@cefetmg.br" TargetMode="External"/><Relationship Id="rId2" Type="http://schemas.openxmlformats.org/officeDocument/2006/relationships/hyperlink" Target="mailto:abelardo@cefetmg.br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0115" y="2344189"/>
            <a:ext cx="7949343" cy="1645920"/>
          </a:xfrm>
        </p:spPr>
        <p:txBody>
          <a:bodyPr>
            <a:noAutofit/>
          </a:bodyPr>
          <a:lstStyle/>
          <a:p>
            <a:pPr algn="ctr"/>
            <a:r>
              <a:rPr lang="de-DE" sz="5000" b="1" dirty="0" smtClean="0">
                <a:solidFill>
                  <a:schemeClr val="accent2"/>
                </a:solidFill>
              </a:rPr>
              <a:t>Currículo e reestruturação curricular</a:t>
            </a:r>
            <a:endParaRPr lang="de-DE" sz="5000" b="1" dirty="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5425" y="4393449"/>
            <a:ext cx="8424033" cy="20073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cap="none" dirty="0" smtClean="0">
                <a:solidFill>
                  <a:schemeClr val="tx1"/>
                </a:solidFill>
              </a:rPr>
              <a:t>Coordenação Geral de Desenvolvimento e Acompanhamento da Graduação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000" b="1" cap="none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000" cap="none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000" cap="none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000" cap="none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cap="none" dirty="0" smtClean="0">
                <a:solidFill>
                  <a:schemeClr val="tx1"/>
                </a:solidFill>
              </a:rPr>
              <a:t>Belo Horizonte - MG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cap="none" dirty="0" smtClean="0">
                <a:solidFill>
                  <a:schemeClr val="tx1"/>
                </a:solidFill>
              </a:rPr>
              <a:t>2019</a:t>
            </a:r>
            <a:endParaRPr lang="de-DE" sz="2000" cap="none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81" y="0"/>
            <a:ext cx="1874519" cy="1874519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117627" y="1702722"/>
            <a:ext cx="9179626" cy="34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cap="none" dirty="0" smtClean="0">
                <a:solidFill>
                  <a:srgbClr val="002060"/>
                </a:solidFill>
                <a:latin typeface="+mn-lt"/>
              </a:rPr>
              <a:t>DIRETORIA DE GRADUAÇÃO</a:t>
            </a:r>
            <a:endParaRPr lang="de-DE" sz="1400" b="1" cap="none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64149" y="2203537"/>
            <a:ext cx="8362978" cy="260191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800" dirty="0" smtClean="0"/>
              <a:t>“</a:t>
            </a:r>
            <a:r>
              <a:rPr lang="pt-BR" sz="2800" dirty="0"/>
              <a:t>O</a:t>
            </a:r>
            <a:r>
              <a:rPr lang="pt-BR" sz="2800" dirty="0" smtClean="0"/>
              <a:t> </a:t>
            </a:r>
            <a:r>
              <a:rPr lang="pt-BR" sz="2800" dirty="0"/>
              <a:t>currículo determina que conteúdos serão abordados e, ao estabelecer níveis e tipos </a:t>
            </a:r>
            <a:r>
              <a:rPr lang="pt-BR" sz="2800" dirty="0" smtClean="0"/>
              <a:t>de exigências </a:t>
            </a:r>
            <a:r>
              <a:rPr lang="pt-BR" sz="2800" dirty="0"/>
              <a:t>para os graus sucessivos, ordena o tempo </a:t>
            </a:r>
            <a:r>
              <a:rPr lang="pt-BR" sz="2800" dirty="0" smtClean="0"/>
              <a:t>escolar”, ordenando também </a:t>
            </a:r>
            <a:r>
              <a:rPr lang="pt-BR" sz="2800" dirty="0"/>
              <a:t>outros elementos </a:t>
            </a:r>
            <a:r>
              <a:rPr lang="pt-BR" sz="2800" dirty="0" smtClean="0"/>
              <a:t>do processo </a:t>
            </a:r>
            <a:r>
              <a:rPr lang="pt-BR" sz="2800" dirty="0"/>
              <a:t>ensino-aprendizagem</a:t>
            </a:r>
            <a:r>
              <a:rPr lang="pt-BR" sz="2800" dirty="0" smtClean="0"/>
              <a:t>.</a:t>
            </a:r>
            <a:r>
              <a:rPr lang="pt-BR" sz="2800" dirty="0"/>
              <a:t> (SACRISTÁN, 2013, p. </a:t>
            </a:r>
            <a:r>
              <a:rPr lang="pt-BR" sz="2800" dirty="0" smtClean="0"/>
              <a:t>18)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407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818803"/>
            <a:ext cx="9503527" cy="534573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3327" y="818803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Níveis, graus, exigências, rituais, credenciais...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0" y="1986741"/>
            <a:ext cx="8262852" cy="36996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800" dirty="0" smtClean="0"/>
              <a:t>O currículo não é neutro, porque “[...] é sempre parte de uma tradição seletiva, resultado da seleção de alguém,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da visão de um grupo </a:t>
            </a:r>
            <a:r>
              <a:rPr lang="pt-BR" sz="2800" dirty="0" smtClean="0"/>
              <a:t>acerca do que seja conhecimento legítimo. É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produto das tensões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sz="2800" dirty="0" smtClean="0"/>
              <a:t>conflitos e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concessões culturais, políticas e econômicas</a:t>
            </a:r>
            <a:r>
              <a:rPr lang="pt-BR" sz="2800" dirty="0" smtClean="0"/>
              <a:t> que organizam e desorganizam um povo”. (APPLE, 2009, p. 59)</a:t>
            </a:r>
            <a:endParaRPr lang="en-US" sz="2800" dirty="0" smtClean="0"/>
          </a:p>
          <a:p>
            <a:pPr algn="just">
              <a:lnSpc>
                <a:spcPct val="100000"/>
              </a:lnSpc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562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2925" y="2066925"/>
            <a:ext cx="5248275" cy="3171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dirty="0" smtClean="0">
                <a:solidFill>
                  <a:schemeClr val="accent2"/>
                </a:solidFill>
              </a:rPr>
              <a:t>O currículo dos urubus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pt-BR" sz="4800" dirty="0"/>
          </a:p>
          <a:p>
            <a:pPr marL="0" indent="0" algn="ctr">
              <a:buNone/>
            </a:pPr>
            <a:r>
              <a:rPr lang="pt-BR" sz="2400" dirty="0" smtClean="0"/>
              <a:t>(Rubem Alves)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160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 Explicativo em Elipse 23"/>
          <p:cNvSpPr/>
          <p:nvPr/>
        </p:nvSpPr>
        <p:spPr>
          <a:xfrm rot="1130209">
            <a:off x="7774583" y="1449936"/>
            <a:ext cx="2409164" cy="1039215"/>
          </a:xfrm>
          <a:prstGeom prst="wedgeEllipseCallout">
            <a:avLst>
              <a:gd name="adj1" fmla="val -58016"/>
              <a:gd name="adj2" fmla="val 919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1" name="CaixaDeTexto 20"/>
          <p:cNvSpPr txBox="1"/>
          <p:nvPr/>
        </p:nvSpPr>
        <p:spPr>
          <a:xfrm rot="1148424">
            <a:off x="7934759" y="1577215"/>
            <a:ext cx="2014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Currículo oculto</a:t>
            </a:r>
            <a:endParaRPr lang="pt-BR" sz="2400" b="1" dirty="0"/>
          </a:p>
        </p:txBody>
      </p:sp>
      <p:sp>
        <p:nvSpPr>
          <p:cNvPr id="25" name="Texto Explicativo em Elipse 24"/>
          <p:cNvSpPr/>
          <p:nvPr/>
        </p:nvSpPr>
        <p:spPr>
          <a:xfrm rot="12199076">
            <a:off x="423143" y="1590959"/>
            <a:ext cx="2863034" cy="1329403"/>
          </a:xfrm>
          <a:prstGeom prst="wedgeEllipseCallout">
            <a:avLst>
              <a:gd name="adj1" fmla="val 31028"/>
              <a:gd name="adj2" fmla="val -1004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26" name="CaixaDeTexto 25"/>
          <p:cNvSpPr txBox="1"/>
          <p:nvPr/>
        </p:nvSpPr>
        <p:spPr>
          <a:xfrm rot="997857">
            <a:off x="652925" y="1824863"/>
            <a:ext cx="25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Reprodução de ideologias</a:t>
            </a:r>
            <a:endParaRPr lang="pt-BR" sz="2400" b="1" dirty="0"/>
          </a:p>
        </p:txBody>
      </p:sp>
      <p:sp>
        <p:nvSpPr>
          <p:cNvPr id="27" name="Texto Explicativo em Elipse 26"/>
          <p:cNvSpPr/>
          <p:nvPr/>
        </p:nvSpPr>
        <p:spPr>
          <a:xfrm rot="17194681">
            <a:off x="2943675" y="-518305"/>
            <a:ext cx="1647118" cy="3147646"/>
          </a:xfrm>
          <a:prstGeom prst="wedgeEllipseCallout">
            <a:avLst>
              <a:gd name="adj1" fmla="val -102309"/>
              <a:gd name="adj2" fmla="val 104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8" name="CaixaDeTexto 27"/>
          <p:cNvSpPr txBox="1"/>
          <p:nvPr/>
        </p:nvSpPr>
        <p:spPr>
          <a:xfrm rot="656072">
            <a:off x="1989261" y="401208"/>
            <a:ext cx="3250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 quem é o conhecimento “legítimo”?</a:t>
            </a:r>
            <a:endParaRPr lang="pt-BR" sz="2400" b="1" dirty="0"/>
          </a:p>
        </p:txBody>
      </p:sp>
      <p:sp>
        <p:nvSpPr>
          <p:cNvPr id="29" name="Texto Explicativo em Elipse 28"/>
          <p:cNvSpPr/>
          <p:nvPr/>
        </p:nvSpPr>
        <p:spPr>
          <a:xfrm rot="5400000">
            <a:off x="7638475" y="1912816"/>
            <a:ext cx="918523" cy="2304782"/>
          </a:xfrm>
          <a:prstGeom prst="wedgeEllipseCallout">
            <a:avLst>
              <a:gd name="adj1" fmla="val 53748"/>
              <a:gd name="adj2" fmla="val -629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0" name="CaixaDeTexto 29"/>
          <p:cNvSpPr txBox="1"/>
          <p:nvPr/>
        </p:nvSpPr>
        <p:spPr>
          <a:xfrm rot="300071">
            <a:off x="6920465" y="2772819"/>
            <a:ext cx="260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Por quê?</a:t>
            </a:r>
            <a:endParaRPr lang="pt-BR" sz="3200" b="1" dirty="0"/>
          </a:p>
        </p:txBody>
      </p:sp>
      <p:sp>
        <p:nvSpPr>
          <p:cNvPr id="33" name="Texto Explicativo em Elipse 32"/>
          <p:cNvSpPr/>
          <p:nvPr/>
        </p:nvSpPr>
        <p:spPr>
          <a:xfrm rot="16353826">
            <a:off x="5383186" y="1425864"/>
            <a:ext cx="1320910" cy="1746070"/>
          </a:xfrm>
          <a:prstGeom prst="wedgeEllipseCallout">
            <a:avLst>
              <a:gd name="adj1" fmla="val -52016"/>
              <a:gd name="adj2" fmla="val -8821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4" name="CaixaDeTexto 33"/>
          <p:cNvSpPr txBox="1"/>
          <p:nvPr/>
        </p:nvSpPr>
        <p:spPr>
          <a:xfrm>
            <a:off x="5204430" y="1853238"/>
            <a:ext cx="180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Como? Quando?</a:t>
            </a:r>
            <a:endParaRPr lang="pt-BR" sz="2400" b="1" dirty="0"/>
          </a:p>
        </p:txBody>
      </p:sp>
      <p:sp>
        <p:nvSpPr>
          <p:cNvPr id="35" name="Texto Explicativo em Elipse 34"/>
          <p:cNvSpPr/>
          <p:nvPr/>
        </p:nvSpPr>
        <p:spPr>
          <a:xfrm rot="11702542">
            <a:off x="649929" y="3505819"/>
            <a:ext cx="2530377" cy="1055385"/>
          </a:xfrm>
          <a:prstGeom prst="wedgeEllipseCallout">
            <a:avLst>
              <a:gd name="adj1" fmla="val 45882"/>
              <a:gd name="adj2" fmla="val -10118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6" name="CaixaDeTexto 35"/>
          <p:cNvSpPr txBox="1"/>
          <p:nvPr/>
        </p:nvSpPr>
        <p:spPr>
          <a:xfrm rot="875404">
            <a:off x="593015" y="3771738"/>
            <a:ext cx="270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Neutralidade?</a:t>
            </a:r>
            <a:endParaRPr lang="pt-BR" sz="2400" b="1" dirty="0"/>
          </a:p>
        </p:txBody>
      </p:sp>
      <p:sp>
        <p:nvSpPr>
          <p:cNvPr id="38" name="Texto Explicativo em Elipse 37"/>
          <p:cNvSpPr/>
          <p:nvPr/>
        </p:nvSpPr>
        <p:spPr>
          <a:xfrm rot="5994077">
            <a:off x="2878698" y="3898688"/>
            <a:ext cx="1107335" cy="2982283"/>
          </a:xfrm>
          <a:prstGeom prst="wedgeEllipseCallout">
            <a:avLst>
              <a:gd name="adj1" fmla="val 39989"/>
              <a:gd name="adj2" fmla="val 8067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9" name="CaixaDeTexto 38"/>
          <p:cNvSpPr txBox="1"/>
          <p:nvPr/>
        </p:nvSpPr>
        <p:spPr>
          <a:xfrm rot="300071">
            <a:off x="5882859" y="585173"/>
            <a:ext cx="217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Tecnicismo</a:t>
            </a:r>
            <a:endParaRPr lang="pt-BR" sz="2400" b="1" dirty="0"/>
          </a:p>
        </p:txBody>
      </p:sp>
      <p:sp>
        <p:nvSpPr>
          <p:cNvPr id="20" name="Texto Explicativo em Elipse 19"/>
          <p:cNvSpPr/>
          <p:nvPr/>
        </p:nvSpPr>
        <p:spPr>
          <a:xfrm rot="565058">
            <a:off x="4768283" y="4932486"/>
            <a:ext cx="2720764" cy="926512"/>
          </a:xfrm>
          <a:prstGeom prst="wedgeEllipseCallout">
            <a:avLst>
              <a:gd name="adj1" fmla="val 87508"/>
              <a:gd name="adj2" fmla="val 1864"/>
            </a:avLst>
          </a:prstGeom>
          <a:solidFill>
            <a:srgbClr val="FF99F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2" name="CaixaDeTexto 21"/>
          <p:cNvSpPr txBox="1"/>
          <p:nvPr/>
        </p:nvSpPr>
        <p:spPr>
          <a:xfrm rot="744200">
            <a:off x="4805514" y="5201254"/>
            <a:ext cx="2730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Currículo racista</a:t>
            </a:r>
            <a:endParaRPr lang="pt-BR" sz="2200" b="1" dirty="0"/>
          </a:p>
        </p:txBody>
      </p:sp>
      <p:sp>
        <p:nvSpPr>
          <p:cNvPr id="23" name="Texto Explicativo em Elipse 22"/>
          <p:cNvSpPr/>
          <p:nvPr/>
        </p:nvSpPr>
        <p:spPr>
          <a:xfrm rot="565058">
            <a:off x="6503726" y="3868752"/>
            <a:ext cx="2528465" cy="1067738"/>
          </a:xfrm>
          <a:prstGeom prst="wedgeEllipseCallout">
            <a:avLst>
              <a:gd name="adj1" fmla="val 66511"/>
              <a:gd name="adj2" fmla="val 49714"/>
            </a:avLst>
          </a:prstGeom>
          <a:solidFill>
            <a:srgbClr val="D60093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7" name="CaixaDeTexto 36"/>
          <p:cNvSpPr txBox="1"/>
          <p:nvPr/>
        </p:nvSpPr>
        <p:spPr>
          <a:xfrm rot="215847">
            <a:off x="6892043" y="4025923"/>
            <a:ext cx="1750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Currículo eurocêntrico</a:t>
            </a:r>
            <a:endParaRPr lang="pt-BR" sz="2200" b="1" dirty="0"/>
          </a:p>
        </p:txBody>
      </p:sp>
      <p:sp>
        <p:nvSpPr>
          <p:cNvPr id="40" name="Texto Explicativo em Elipse 39"/>
          <p:cNvSpPr/>
          <p:nvPr/>
        </p:nvSpPr>
        <p:spPr>
          <a:xfrm rot="5994077">
            <a:off x="6000309" y="-709126"/>
            <a:ext cx="1107335" cy="2982283"/>
          </a:xfrm>
          <a:prstGeom prst="wedgeEllipseCallout">
            <a:avLst>
              <a:gd name="adj1" fmla="val 103203"/>
              <a:gd name="adj2" fmla="val -37732"/>
            </a:avLst>
          </a:prstGeom>
          <a:solidFill>
            <a:srgbClr val="00B0F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1" name="CaixaDeTexto 40"/>
          <p:cNvSpPr txBox="1"/>
          <p:nvPr/>
        </p:nvSpPr>
        <p:spPr>
          <a:xfrm rot="734896">
            <a:off x="5518033" y="482222"/>
            <a:ext cx="217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Tecnicismo</a:t>
            </a:r>
            <a:endParaRPr lang="pt-BR" sz="2400" b="1" dirty="0"/>
          </a:p>
        </p:txBody>
      </p:sp>
      <p:sp>
        <p:nvSpPr>
          <p:cNvPr id="43" name="Texto Explicativo em Elipse 42"/>
          <p:cNvSpPr/>
          <p:nvPr/>
        </p:nvSpPr>
        <p:spPr>
          <a:xfrm rot="565058">
            <a:off x="3257704" y="3175790"/>
            <a:ext cx="2720764" cy="1097116"/>
          </a:xfrm>
          <a:prstGeom prst="wedgeEllipseCallout">
            <a:avLst>
              <a:gd name="adj1" fmla="val -37539"/>
              <a:gd name="adj2" fmla="val 77770"/>
            </a:avLst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4" name="CaixaDeTexto 43"/>
          <p:cNvSpPr txBox="1"/>
          <p:nvPr/>
        </p:nvSpPr>
        <p:spPr>
          <a:xfrm rot="215847">
            <a:off x="3544169" y="3373394"/>
            <a:ext cx="2130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Códigos de classe</a:t>
            </a:r>
            <a:endParaRPr lang="pt-BR" sz="2200" b="1" dirty="0"/>
          </a:p>
        </p:txBody>
      </p:sp>
      <p:sp>
        <p:nvSpPr>
          <p:cNvPr id="45" name="CaixaDeTexto 44"/>
          <p:cNvSpPr txBox="1"/>
          <p:nvPr/>
        </p:nvSpPr>
        <p:spPr>
          <a:xfrm rot="732668">
            <a:off x="2269401" y="4997335"/>
            <a:ext cx="2284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Processamento de pessoas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0733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789712"/>
            <a:ext cx="9875521" cy="4877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Elipse 2"/>
          <p:cNvSpPr/>
          <p:nvPr/>
        </p:nvSpPr>
        <p:spPr>
          <a:xfrm>
            <a:off x="2510442" y="4763193"/>
            <a:ext cx="4006735" cy="980903"/>
          </a:xfrm>
          <a:prstGeom prst="ellipse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2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42" y="1144140"/>
            <a:ext cx="9517121" cy="5096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17083" y="66922"/>
            <a:ext cx="9825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Pesquisa realizada em 29/07/2019:  </a:t>
            </a:r>
            <a:r>
              <a:rPr lang="pt-BR" sz="3200" b="1" dirty="0" smtClean="0">
                <a:solidFill>
                  <a:srgbClr val="FF0000"/>
                </a:solidFill>
              </a:rPr>
              <a:t>831</a:t>
            </a:r>
            <a:r>
              <a:rPr lang="pt-BR" sz="3200" b="1" dirty="0" smtClean="0"/>
              <a:t>  Resultados encontrados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163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658177"/>
            <a:ext cx="9455496" cy="5268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2535382" y="4788131"/>
            <a:ext cx="5286894" cy="399011"/>
          </a:xfrm>
          <a:prstGeom prst="rect">
            <a:avLst/>
          </a:prstGeom>
          <a:noFill/>
          <a:ln w="2857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4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90" y="605875"/>
            <a:ext cx="9164221" cy="5445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3125585" y="5295207"/>
            <a:ext cx="3075709" cy="349135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83" y="590549"/>
            <a:ext cx="9031462" cy="5153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3821337" y="5012574"/>
            <a:ext cx="3153041" cy="349135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0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38844" y="848554"/>
            <a:ext cx="7867133" cy="799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b="1" kern="1200" spc="-5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Por quê?</a:t>
            </a:r>
            <a:endParaRPr lang="en-US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66800" y="2161309"/>
            <a:ext cx="8924925" cy="27099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3200" dirty="0" smtClean="0"/>
              <a:t>Porque o currículo não é um artefato técnico e neutro;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pt-BR" sz="3200" dirty="0" smtClean="0"/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3200" dirty="0" smtClean="0"/>
              <a:t>Para compreender o currículo no </a:t>
            </a:r>
            <a:r>
              <a:rPr lang="pt-BR" sz="3200" dirty="0"/>
              <a:t>âmbito da </a:t>
            </a:r>
            <a:r>
              <a:rPr lang="pt-BR" sz="3200" dirty="0" smtClean="0"/>
              <a:t>“moldura </a:t>
            </a:r>
            <a:r>
              <a:rPr lang="pt-BR" sz="3200" dirty="0"/>
              <a:t>mais ampla de suas determinações sociais, de sua história, de sua produção contextual” (MOREIRA; SILVA, 2009, p. 08). </a:t>
            </a:r>
            <a:endParaRPr lang="pt-B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6104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7" y="433648"/>
            <a:ext cx="9500756" cy="5369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5675075" y="5004260"/>
            <a:ext cx="2122263" cy="349135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3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14647" y="271463"/>
            <a:ext cx="8420793" cy="56673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Currículo e sociedade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33" y="1012767"/>
            <a:ext cx="6175375" cy="5522913"/>
          </a:xfrm>
        </p:spPr>
      </p:pic>
    </p:spTree>
    <p:extLst>
      <p:ext uri="{BB962C8B-B14F-4D97-AF65-F5344CB8AC3E}">
        <p14:creationId xmlns:p14="http://schemas.microsoft.com/office/powerpoint/2010/main" val="21957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468" y="822960"/>
            <a:ext cx="8611987" cy="102246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/>
              <a:t>“Poder” na estruturação do currículo</a:t>
            </a:r>
            <a:endParaRPr lang="en-US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5468" y="2818015"/>
            <a:ext cx="8611987" cy="309233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spcAft>
                <a:spcPts val="1200"/>
              </a:spcAft>
              <a:buNone/>
            </a:pPr>
            <a:r>
              <a:rPr lang="pt-BR" sz="3600" dirty="0" smtClean="0"/>
              <a:t>O currículo </a:t>
            </a:r>
            <a:r>
              <a:rPr lang="pt-BR" sz="3600" dirty="0"/>
              <a:t>não pode ser compreendido e transformado se não </a:t>
            </a:r>
            <a:r>
              <a:rPr lang="pt-BR" sz="3600" dirty="0" smtClean="0"/>
              <a:t>se fizer perguntas </a:t>
            </a:r>
            <a:r>
              <a:rPr lang="pt-BR" sz="3600" dirty="0"/>
              <a:t>fundamentais sobre suas conexões com relações de poder.</a:t>
            </a:r>
            <a:endParaRPr lang="en-US" sz="3600" dirty="0"/>
          </a:p>
          <a:p>
            <a:pPr marL="0" algn="just">
              <a:spcBef>
                <a:spcPts val="1800"/>
              </a:spcBef>
              <a:spcAft>
                <a:spcPts val="1200"/>
              </a:spcAft>
            </a:pP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86072" y="2537636"/>
            <a:ext cx="8647017" cy="76815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Segurança do Trabalho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449437">
            <a:off x="1506725" y="4009655"/>
            <a:ext cx="8069598" cy="77155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Ensino de História da África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 rot="20714455">
            <a:off x="192909" y="3566826"/>
            <a:ext cx="8069598" cy="700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Ensino de Libras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 rot="903608">
            <a:off x="190665" y="4995116"/>
            <a:ext cx="8069598" cy="74582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solidFill>
                  <a:schemeClr val="tx1"/>
                </a:solidFill>
              </a:rPr>
              <a:t>Educação Ambiental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 rot="20426641">
            <a:off x="1521729" y="4484759"/>
            <a:ext cx="8069598" cy="8484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b="1" dirty="0"/>
              <a:t>Educação das Relações Étnico-Raciais 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89645" y="4597667"/>
            <a:ext cx="8069598" cy="7703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/>
              <a:t>Direitos Humanos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3050" y="306335"/>
            <a:ext cx="7143750" cy="2001265"/>
          </a:xfrm>
          <a:prstGeom prst="rect">
            <a:avLst/>
          </a:prstGeom>
          <a:solidFill>
            <a:srgbClr val="53CEE7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36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solidFill>
                  <a:schemeClr val="tx1"/>
                </a:solidFill>
              </a:rPr>
              <a:t>Requisito legal e normativo </a:t>
            </a:r>
            <a:r>
              <a:rPr lang="pt-BR" sz="3600" b="1" i="1" dirty="0" smtClean="0">
                <a:solidFill>
                  <a:schemeClr val="tx1"/>
                </a:solidFill>
              </a:rPr>
              <a:t>versus</a:t>
            </a: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smtClean="0">
                <a:solidFill>
                  <a:schemeClr val="tx1"/>
                </a:solidFill>
              </a:rPr>
              <a:t>adicional para alcance de pontuação</a:t>
            </a:r>
            <a:endParaRPr lang="pt-BR" sz="36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82" y="832861"/>
            <a:ext cx="7288346" cy="5351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75650" y="170232"/>
            <a:ext cx="9663611" cy="37840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pt-BR" sz="2800" b="1" dirty="0" smtClean="0"/>
              <a:t>Esquema para uma teoria do currículo</a:t>
            </a:r>
            <a:endParaRPr lang="en-US" sz="28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2307" y="6248661"/>
            <a:ext cx="9786954" cy="4404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pt-BR" dirty="0" smtClean="0">
                <a:solidFill>
                  <a:schemeClr val="tx1"/>
                </a:solidFill>
              </a:rPr>
              <a:t>Fonte:  Sacristán (2000, p. 36)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71525" y="731837"/>
            <a:ext cx="8448675" cy="5964237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 smtClean="0"/>
              <a:t>Ao </a:t>
            </a:r>
            <a:r>
              <a:rPr lang="pt-BR" sz="2400" dirty="0"/>
              <a:t>associar conteúdos, </a:t>
            </a:r>
            <a:r>
              <a:rPr lang="pt-BR" sz="2400" dirty="0" smtClean="0"/>
              <a:t>graus </a:t>
            </a:r>
            <a:r>
              <a:rPr lang="pt-BR" sz="2400" dirty="0"/>
              <a:t>etc., “</a:t>
            </a:r>
            <a:r>
              <a:rPr lang="pt-BR" sz="2400" dirty="0" smtClean="0"/>
              <a:t>o currículo </a:t>
            </a:r>
            <a:r>
              <a:rPr lang="pt-BR" sz="2400" dirty="0"/>
              <a:t>se torna um </a:t>
            </a:r>
            <a:r>
              <a:rPr lang="pt-BR" sz="2400" b="1" i="1" dirty="0">
                <a:solidFill>
                  <a:schemeClr val="accent2"/>
                </a:solidFill>
              </a:rPr>
              <a:t>regulador das pessoas</a:t>
            </a:r>
            <a:r>
              <a:rPr lang="pt-BR" sz="2400" dirty="0"/>
              <a:t>” </a:t>
            </a:r>
            <a:r>
              <a:rPr lang="pt-BR" sz="2400" dirty="0" smtClean="0"/>
              <a:t>(SACRISTÁN, 2013, p</a:t>
            </a:r>
            <a:r>
              <a:rPr lang="pt-BR" sz="2400" dirty="0"/>
              <a:t>. </a:t>
            </a:r>
            <a:r>
              <a:rPr lang="pt-BR" sz="2400" dirty="0" smtClean="0"/>
              <a:t>18, grifo meu).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 smtClean="0"/>
              <a:t> O currículo </a:t>
            </a:r>
            <a:r>
              <a:rPr lang="pt-BR" sz="2400" dirty="0"/>
              <a:t>age “como </a:t>
            </a:r>
            <a:r>
              <a:rPr lang="pt-BR" sz="2400" dirty="0" smtClean="0"/>
              <a:t>um instrumento </a:t>
            </a:r>
            <a:r>
              <a:rPr lang="pt-BR" sz="2400" dirty="0"/>
              <a:t>que tem a capacidade de </a:t>
            </a:r>
            <a:r>
              <a:rPr lang="pt-BR" sz="2400" b="1" dirty="0">
                <a:solidFill>
                  <a:schemeClr val="accent2"/>
                </a:solidFill>
              </a:rPr>
              <a:t>estruturar a escolarização, a vida nos </a:t>
            </a:r>
            <a:r>
              <a:rPr lang="pt-BR" sz="2400" b="1" dirty="0" smtClean="0">
                <a:solidFill>
                  <a:schemeClr val="accent2"/>
                </a:solidFill>
              </a:rPr>
              <a:t>centros educacionais </a:t>
            </a:r>
            <a:r>
              <a:rPr lang="pt-BR" sz="2400" b="1" dirty="0">
                <a:solidFill>
                  <a:schemeClr val="accent2"/>
                </a:solidFill>
              </a:rPr>
              <a:t>e as práticas pedagógicas</a:t>
            </a:r>
            <a:r>
              <a:rPr lang="pt-BR" sz="2400" dirty="0"/>
              <a:t>, pois dispõe, transmite e impõe regras, normas e </a:t>
            </a:r>
            <a:r>
              <a:rPr lang="pt-BR" sz="2400" dirty="0" smtClean="0"/>
              <a:t>uma ordem </a:t>
            </a:r>
            <a:r>
              <a:rPr lang="pt-BR" sz="2400" dirty="0"/>
              <a:t>que são determinantes</a:t>
            </a:r>
            <a:r>
              <a:rPr lang="pt-BR" sz="2400" dirty="0" smtClean="0"/>
              <a:t>” </a:t>
            </a:r>
            <a:r>
              <a:rPr lang="pt-BR" sz="2400" dirty="0"/>
              <a:t>(SACRISTÁN, 2013, p. </a:t>
            </a:r>
            <a:r>
              <a:rPr lang="pt-BR" sz="2400" dirty="0" smtClean="0"/>
              <a:t>18, grifo meu).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 O </a:t>
            </a:r>
            <a:r>
              <a:rPr lang="pt-BR" sz="2400" dirty="0" smtClean="0"/>
              <a:t>currículo </a:t>
            </a:r>
            <a:r>
              <a:rPr lang="pt-BR" sz="2400" dirty="0"/>
              <a:t>reagrupa em torno de si “uma série de subsistemas ou práticas diversas, entre as quais se encontra a prática pedagógica”. (SACRISTÁN, 2000, p. 16)</a:t>
            </a:r>
          </a:p>
          <a:p>
            <a:pPr marL="708660" lvl="3" indent="-342900" algn="just">
              <a:spcBef>
                <a:spcPts val="18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§"/>
            </a:pPr>
            <a:r>
              <a:rPr lang="pt-BR" sz="2400" dirty="0"/>
              <a:t>Institui costumes, reorganiza procedimentos e fluxos</a:t>
            </a:r>
            <a:r>
              <a:rPr lang="pt-BR" sz="2400" dirty="0" smtClean="0"/>
              <a:t>...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394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9086321"/>
              </p:ext>
            </p:extLst>
          </p:nvPr>
        </p:nvGraphicFramePr>
        <p:xfrm>
          <a:off x="838201" y="886591"/>
          <a:ext cx="8382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16573" y="136981"/>
            <a:ext cx="9663611" cy="37840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pt-BR" sz="2800" b="1" dirty="0" smtClean="0"/>
              <a:t>Sistema curricular e subsistemas que o determinam</a:t>
            </a:r>
            <a:endParaRPr lang="en-US" sz="2800" b="1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2307" y="6401293"/>
            <a:ext cx="9786954" cy="4404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pt-BR" dirty="0" smtClean="0">
                <a:solidFill>
                  <a:schemeClr val="tx1"/>
                </a:solidFill>
              </a:rPr>
              <a:t>Fonte:  Sacristán (2000, p. 23, adaptado)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5602" y="1104958"/>
            <a:ext cx="8325023" cy="53879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É </a:t>
            </a:r>
            <a:r>
              <a:rPr lang="pt-BR" sz="2400" dirty="0"/>
              <a:t>uma </a:t>
            </a:r>
            <a:r>
              <a:rPr lang="pt-BR" sz="2400" b="1" dirty="0">
                <a:solidFill>
                  <a:schemeClr val="accent2"/>
                </a:solidFill>
              </a:rPr>
              <a:t>prática</a:t>
            </a:r>
            <a:r>
              <a:rPr lang="pt-BR" sz="2400" dirty="0"/>
              <a:t> que se expressa em comportamentos </a:t>
            </a:r>
            <a:r>
              <a:rPr lang="pt-BR" sz="2400" dirty="0" smtClean="0"/>
              <a:t>diversos;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Como </a:t>
            </a:r>
            <a:r>
              <a:rPr lang="pt-BR" sz="2400" dirty="0"/>
              <a:t>projeto baseado num </a:t>
            </a:r>
            <a:r>
              <a:rPr lang="pt-BR" sz="2400" b="1" dirty="0">
                <a:solidFill>
                  <a:schemeClr val="accent2"/>
                </a:solidFill>
              </a:rPr>
              <a:t>plano construído e ordenado</a:t>
            </a:r>
            <a:r>
              <a:rPr lang="pt-BR" sz="2400" dirty="0"/>
              <a:t>, </a:t>
            </a:r>
            <a:r>
              <a:rPr lang="pt-BR" sz="2400" dirty="0" smtClean="0"/>
              <a:t>relaciona princípios à realização destes;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Somente “concretiza seu valor na </a:t>
            </a:r>
            <a:r>
              <a:rPr lang="pt-BR" sz="2400" b="1" dirty="0" smtClean="0">
                <a:solidFill>
                  <a:schemeClr val="accent2"/>
                </a:solidFill>
              </a:rPr>
              <a:t>prática</a:t>
            </a:r>
            <a:r>
              <a:rPr lang="pt-BR" sz="2400" dirty="0" smtClean="0"/>
              <a:t>”, aquilo que se faz para além da declaração de intenções;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Estabelece </a:t>
            </a:r>
            <a:r>
              <a:rPr lang="pt-BR" sz="2400" dirty="0"/>
              <a:t>um </a:t>
            </a:r>
            <a:r>
              <a:rPr lang="pt-BR" sz="2400" dirty="0" smtClean="0"/>
              <a:t>diálogo “entre </a:t>
            </a:r>
            <a:r>
              <a:rPr lang="pt-BR" sz="2400" dirty="0"/>
              <a:t>agentes sociais, elementos técnicos, alunos que reagem frente a ele, professores que o </a:t>
            </a:r>
            <a:r>
              <a:rPr lang="pt-BR" sz="2400" dirty="0" smtClean="0"/>
              <a:t>modelam </a:t>
            </a:r>
            <a:r>
              <a:rPr lang="pt-BR" sz="2400" dirty="0"/>
              <a:t>etc.” (SACRISTÁN, 2000, p. 15-16</a:t>
            </a:r>
            <a:r>
              <a:rPr lang="pt-BR" sz="2400" dirty="0" smtClean="0"/>
              <a:t>).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39585" y="307569"/>
            <a:ext cx="8387542" cy="8977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O currículo codifica e controla os procedimentos didático-pedagógicos: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39585" y="1479665"/>
            <a:ext cx="8279477" cy="525364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/>
              <a:t> Tempo de integralização;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/>
              <a:t>Pré-requisitos, </a:t>
            </a:r>
            <a:r>
              <a:rPr lang="pt-BR" sz="2400" dirty="0" err="1" smtClean="0"/>
              <a:t>correquisitos</a:t>
            </a:r>
            <a:r>
              <a:rPr lang="pt-BR" sz="2400" dirty="0" smtClean="0"/>
              <a:t>;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/>
              <a:t>Procedimentos e instrumentos avaliativos;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/>
              <a:t>Práticas e estratégias didáticas (que disciplinas precisam de laboratório?);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/>
              <a:t>Distribuição das disciplinas por períodos? Quais vêm antes e quais vêm depois? </a:t>
            </a:r>
            <a:endParaRPr lang="pt-BR" sz="2400" dirty="0"/>
          </a:p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/>
              <a:t>Tempo dedicado a cada área considerada necessária (que carga horária?) (também ligada ao poder dos grupos internos);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/>
              <a:t>Avaliação – teoria e prática.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8597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81892" y="1886989"/>
            <a:ext cx="3300152" cy="25686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b="1" kern="1200" spc="-5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sz="5400" dirty="0" smtClean="0">
                <a:solidFill>
                  <a:schemeClr val="bg1"/>
                </a:solidFill>
              </a:rPr>
              <a:t>Currículo como “processo e prática”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073236" y="656704"/>
            <a:ext cx="5910349" cy="595191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O plano (texto curricular ou matriz curricular) não se efetiva exatamente como concebido;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O plano (matriz) é uma declaração de intenções, uma prescrição.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1800"/>
              </a:spcBef>
              <a:spcAft>
                <a:spcPts val="1800"/>
              </a:spcAft>
              <a:buClrTx/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“O </a:t>
            </a:r>
            <a:r>
              <a:rPr lang="pt-BR" sz="2400" b="1" dirty="0">
                <a:solidFill>
                  <a:schemeClr val="tx1"/>
                </a:solidFill>
              </a:rPr>
              <a:t>currículo na ação </a:t>
            </a:r>
            <a:r>
              <a:rPr lang="pt-BR" sz="2400" dirty="0">
                <a:solidFill>
                  <a:schemeClr val="tx1"/>
                </a:solidFill>
              </a:rPr>
              <a:t>é a última expressão de seu valor, pois, enfim, é na prática que todo projeto, toda ideia, toda intenção, se faz realidade de uma forma ou outra; se manifesta, adquire significação e valor, independentemente de declarações e propósitos de partida</a:t>
            </a:r>
            <a:r>
              <a:rPr lang="pt-BR" sz="2400" dirty="0" smtClean="0">
                <a:solidFill>
                  <a:schemeClr val="tx1"/>
                </a:solidFill>
              </a:rPr>
              <a:t>.” (SACRISTÁN, 2000, p. 201)</a:t>
            </a:r>
          </a:p>
        </p:txBody>
      </p:sp>
    </p:spTree>
    <p:extLst>
      <p:ext uri="{BB962C8B-B14F-4D97-AF65-F5344CB8AC3E}">
        <p14:creationId xmlns:p14="http://schemas.microsoft.com/office/powerpoint/2010/main" val="41934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33425" y="2623322"/>
            <a:ext cx="3067653" cy="104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b="1" kern="1200" spc="-5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5400" dirty="0" smtClean="0">
                <a:solidFill>
                  <a:schemeClr val="bg1"/>
                </a:solidFill>
              </a:rPr>
              <a:t>Objetivos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010025" y="798022"/>
            <a:ext cx="6006811" cy="574409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spcAft>
                <a:spcPts val="1800"/>
              </a:spcAft>
              <a:buClrTx/>
              <a:buNone/>
            </a:pPr>
            <a:r>
              <a:rPr lang="pt-BR" sz="2400" b="1" dirty="0" smtClean="0"/>
              <a:t>Geral: </a:t>
            </a:r>
            <a:r>
              <a:rPr lang="pt-BR" sz="2400" dirty="0" smtClean="0"/>
              <a:t>Compreender pressupostos de organização curricular.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0" indent="0" algn="just">
              <a:spcBef>
                <a:spcPts val="1800"/>
              </a:spcBef>
              <a:spcAft>
                <a:spcPts val="1800"/>
              </a:spcAft>
              <a:buClrTx/>
              <a:buNone/>
            </a:pPr>
            <a:r>
              <a:rPr lang="pt-BR" sz="2400" b="1" dirty="0" smtClean="0"/>
              <a:t>Específicos:</a:t>
            </a:r>
          </a:p>
          <a:p>
            <a:pPr lvl="1"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/>
              <a:t>Analisar fundamentos de organização curricular;</a:t>
            </a:r>
          </a:p>
          <a:p>
            <a:pPr lvl="1" algn="just">
              <a:spcBef>
                <a:spcPts val="18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pt-BR" sz="2400" dirty="0" smtClean="0"/>
              <a:t>Refletir sobre planejamento curricular.</a:t>
            </a:r>
          </a:p>
        </p:txBody>
      </p:sp>
    </p:spTree>
    <p:extLst>
      <p:ext uri="{BB962C8B-B14F-4D97-AF65-F5344CB8AC3E}">
        <p14:creationId xmlns:p14="http://schemas.microsoft.com/office/powerpoint/2010/main" val="15128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7" y="605734"/>
            <a:ext cx="8013469" cy="580892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22960" y="116378"/>
            <a:ext cx="8337665" cy="5070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Currículo como processo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2960" y="6414655"/>
            <a:ext cx="8337665" cy="443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Fonte: 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Sacristán</a:t>
            </a:r>
            <a:r>
              <a:rPr lang="pt-BR" sz="2000" dirty="0" smtClean="0">
                <a:latin typeface="+mj-lt"/>
                <a:ea typeface="+mj-ea"/>
                <a:cs typeface="+mj-cs"/>
              </a:rPr>
              <a:t> </a:t>
            </a:r>
            <a:r>
              <a:rPr lang="pt-BR" sz="2000" dirty="0">
                <a:latin typeface="+mj-lt"/>
                <a:ea typeface="+mj-ea"/>
                <a:cs typeface="+mj-cs"/>
              </a:rPr>
              <a:t>(2000, p. 105).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41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9433503"/>
              </p:ext>
            </p:extLst>
          </p:nvPr>
        </p:nvGraphicFramePr>
        <p:xfrm>
          <a:off x="0" y="249238"/>
          <a:ext cx="9558338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22960" y="249238"/>
            <a:ext cx="8379229" cy="98104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Currículo como </a:t>
            </a:r>
            <a:r>
              <a:rPr lang="pt-BR" sz="3200" b="1" dirty="0" smtClean="0">
                <a:solidFill>
                  <a:schemeClr val="tx1"/>
                </a:solidFill>
              </a:rPr>
              <a:t>processo (no interior da instituição de ensino)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22960" y="6414655"/>
            <a:ext cx="8379229" cy="443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Fonte: 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Adaptado </a:t>
            </a:r>
            <a:r>
              <a:rPr kumimoji="0" lang="pt-BR" sz="2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 Sacristán</a:t>
            </a:r>
            <a:r>
              <a:rPr lang="pt-BR" sz="2000" dirty="0">
                <a:latin typeface="+mj-lt"/>
                <a:ea typeface="+mj-ea"/>
                <a:cs typeface="+mj-cs"/>
              </a:rPr>
              <a:t> (2000, p. 105).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5127" y="630612"/>
            <a:ext cx="9488487" cy="1222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BR" sz="2200" b="1" dirty="0" smtClean="0">
                <a:solidFill>
                  <a:schemeClr val="tx1"/>
                </a:solidFill>
              </a:rPr>
              <a:t>Currículo Prescrito: </a:t>
            </a:r>
            <a:r>
              <a:rPr lang="pt-BR" sz="2200" dirty="0" smtClean="0">
                <a:solidFill>
                  <a:schemeClr val="tx1"/>
                </a:solidFill>
              </a:rPr>
              <a:t>dimensão </a:t>
            </a:r>
            <a:r>
              <a:rPr lang="pt-BR" sz="2200" dirty="0">
                <a:solidFill>
                  <a:schemeClr val="tx1"/>
                </a:solidFill>
              </a:rPr>
              <a:t>expressa nos normativos da </a:t>
            </a:r>
            <a:r>
              <a:rPr lang="pt-B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educacional </a:t>
            </a:r>
            <a:r>
              <a:rPr lang="pt-BR" sz="2200" dirty="0">
                <a:solidFill>
                  <a:schemeClr val="tx1"/>
                </a:solidFill>
              </a:rPr>
              <a:t>referentes ao currículo. São as </a:t>
            </a:r>
            <a:r>
              <a:rPr lang="pt-B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 curriculares</a:t>
            </a:r>
            <a:r>
              <a:rPr lang="pt-B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200" dirty="0">
                <a:solidFill>
                  <a:schemeClr val="tx1"/>
                </a:solidFill>
              </a:rPr>
              <a:t>definidas pelo Ministério da Educação, pelas unidades federativas, pelos </a:t>
            </a:r>
            <a:r>
              <a:rPr lang="pt-BR" sz="2200" dirty="0" smtClean="0">
                <a:solidFill>
                  <a:schemeClr val="tx1"/>
                </a:solidFill>
              </a:rPr>
              <a:t>municípios. </a:t>
            </a:r>
          </a:p>
          <a:p>
            <a:pPr algn="just">
              <a:lnSpc>
                <a:spcPct val="110000"/>
              </a:lnSpc>
            </a:pPr>
            <a:endParaRPr lang="pt-BR" sz="2200" dirty="0" smtClean="0"/>
          </a:p>
          <a:p>
            <a:pPr algn="just">
              <a:lnSpc>
                <a:spcPct val="110000"/>
              </a:lnSpc>
            </a:pPr>
            <a:endParaRPr lang="pt-BR" sz="2200" dirty="0"/>
          </a:p>
          <a:p>
            <a:pPr algn="just">
              <a:lnSpc>
                <a:spcPct val="110000"/>
              </a:lnSpc>
            </a:pPr>
            <a:endParaRPr lang="pt-BR" sz="2200" dirty="0" smtClean="0"/>
          </a:p>
          <a:p>
            <a:pPr algn="just">
              <a:lnSpc>
                <a:spcPct val="110000"/>
              </a:lnSpc>
            </a:pPr>
            <a:endParaRPr lang="pt-BR" sz="2200" dirty="0"/>
          </a:p>
          <a:p>
            <a:pPr algn="just">
              <a:lnSpc>
                <a:spcPct val="110000"/>
              </a:lnSpc>
            </a:pPr>
            <a:endParaRPr lang="pt-BR" sz="2200" dirty="0"/>
          </a:p>
        </p:txBody>
      </p:sp>
      <p:sp>
        <p:nvSpPr>
          <p:cNvPr id="6" name="Retângulo 5"/>
          <p:cNvSpPr/>
          <p:nvPr/>
        </p:nvSpPr>
        <p:spPr>
          <a:xfrm>
            <a:off x="495127" y="2383160"/>
            <a:ext cx="948845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Currículo apresentado aos professores: </a:t>
            </a:r>
            <a:r>
              <a:rPr lang="pt-BR" sz="2200" dirty="0" smtClean="0"/>
              <a:t>é a tradução </a:t>
            </a:r>
            <a:r>
              <a:rPr lang="pt-BR" sz="2200" dirty="0"/>
              <a:t>do currículo prescrito em forma de 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livros-texto</a:t>
            </a:r>
            <a:r>
              <a:rPr lang="pt-BR" sz="2200" dirty="0"/>
              <a:t>, por exemplo, ou </a:t>
            </a:r>
            <a:r>
              <a:rPr lang="pt-BR" sz="2200" dirty="0" smtClean="0"/>
              <a:t>orientações </a:t>
            </a:r>
            <a:r>
              <a:rPr lang="pt-BR" sz="2200" dirty="0"/>
              <a:t>mais precisas daquilo que </a:t>
            </a:r>
            <a:r>
              <a:rPr lang="pt-BR" sz="2200" dirty="0" smtClean="0"/>
              <a:t>foi </a:t>
            </a:r>
            <a:r>
              <a:rPr lang="pt-BR" sz="2200" dirty="0"/>
              <a:t>definido apenas genericamente no currículo </a:t>
            </a:r>
            <a:r>
              <a:rPr lang="pt-BR" sz="2200" dirty="0" smtClean="0"/>
              <a:t>prescrito</a:t>
            </a:r>
            <a:r>
              <a:rPr lang="pt-BR" sz="2200" dirty="0"/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5127" y="4170140"/>
            <a:ext cx="9488458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Currículo moldado pelos professores: </a:t>
            </a:r>
            <a:r>
              <a:rPr lang="pt-BR" sz="2200" dirty="0"/>
              <a:t>refere-se à intervenção que o professor realiza na tradução e 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que faz dos livros-textos </a:t>
            </a:r>
            <a:r>
              <a:rPr lang="pt-BR" sz="2200" dirty="0"/>
              <a:t>e de outros materiais didáticos na efetivação do currículo. Os planos de aula e as atividades realizadas pelos professores, as orientações que dão aos alunos, a forma como lidam com estes, tudo isso faz parte da moldagem do currículo pelos professores.</a:t>
            </a:r>
          </a:p>
        </p:txBody>
      </p:sp>
    </p:spTree>
    <p:extLst>
      <p:ext uri="{BB962C8B-B14F-4D97-AF65-F5344CB8AC3E}">
        <p14:creationId xmlns:p14="http://schemas.microsoft.com/office/powerpoint/2010/main" val="3208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5140" y="469015"/>
            <a:ext cx="902762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 smtClean="0">
                <a:ea typeface="Calibri" panose="020F0502020204030204" pitchFamily="34" charset="0"/>
              </a:rPr>
              <a:t>Currículo </a:t>
            </a:r>
            <a:r>
              <a:rPr lang="pt-BR" sz="2400" b="1" dirty="0">
                <a:ea typeface="Calibri" panose="020F0502020204030204" pitchFamily="34" charset="0"/>
              </a:rPr>
              <a:t>em </a:t>
            </a:r>
            <a:r>
              <a:rPr lang="pt-BR" sz="2400" b="1" dirty="0" smtClean="0">
                <a:ea typeface="Calibri" panose="020F0502020204030204" pitchFamily="34" charset="0"/>
              </a:rPr>
              <a:t>ação:</a:t>
            </a:r>
            <a:r>
              <a:rPr lang="pt-BR" sz="2400" dirty="0" smtClean="0">
                <a:ea typeface="Calibri" panose="020F0502020204030204" pitchFamily="34" charset="0"/>
              </a:rPr>
              <a:t> refere-se </a:t>
            </a:r>
            <a:r>
              <a:rPr lang="pt-BR" sz="2400" dirty="0">
                <a:ea typeface="Calibri" panose="020F0502020204030204" pitchFamily="34" charset="0"/>
              </a:rPr>
              <a:t>à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realização de um currículo como prática</a:t>
            </a:r>
            <a:r>
              <a:rPr lang="pt-BR" sz="2400" dirty="0">
                <a:ea typeface="Calibri" panose="020F0502020204030204" pitchFamily="34" charset="0"/>
              </a:rPr>
              <a:t>, considerando tanto os propósitos de partida (ou até sua negação) e a série de influências que </a:t>
            </a:r>
            <a:r>
              <a:rPr lang="pt-BR" sz="2400" dirty="0" smtClean="0">
                <a:ea typeface="Calibri" panose="020F0502020204030204" pitchFamily="34" charset="0"/>
              </a:rPr>
              <a:t>sofre</a:t>
            </a:r>
            <a:r>
              <a:rPr lang="pt-BR" sz="2400" dirty="0">
                <a:ea typeface="Calibri" panose="020F0502020204030204" pitchFamily="34" charset="0"/>
              </a:rPr>
              <a:t>. </a:t>
            </a:r>
            <a:endParaRPr lang="pt-BR" sz="2400" dirty="0" smtClean="0">
              <a:ea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5140" y="4183637"/>
            <a:ext cx="9027623" cy="2123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dirty="0" smtClean="0">
                <a:ea typeface="Calibri" panose="020F0502020204030204" pitchFamily="34" charset="0"/>
              </a:rPr>
              <a:t>Lembretes:</a:t>
            </a:r>
          </a:p>
          <a:p>
            <a:pPr algn="just">
              <a:spcAft>
                <a:spcPts val="0"/>
              </a:spcAft>
            </a:pPr>
            <a:endParaRPr lang="pt-BR" sz="2200" b="1" dirty="0" smtClean="0"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200" dirty="0" smtClean="0">
                <a:ea typeface="Calibri" panose="020F0502020204030204" pitchFamily="34" charset="0"/>
              </a:rPr>
              <a:t>O </a:t>
            </a:r>
            <a:r>
              <a:rPr lang="pt-BR" sz="2200" dirty="0">
                <a:ea typeface="Calibri" panose="020F0502020204030204" pitchFamily="34" charset="0"/>
              </a:rPr>
              <a:t>ensino não se encerra em “efeitos” imediatamente </a:t>
            </a:r>
            <a:r>
              <a:rPr lang="pt-BR" sz="2200" dirty="0" smtClean="0">
                <a:ea typeface="Calibri" panose="020F0502020204030204" pitchFamily="34" charset="0"/>
              </a:rPr>
              <a:t>observáveis;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2200" dirty="0" smtClean="0"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200" dirty="0" smtClean="0">
                <a:ea typeface="Calibri" panose="020F0502020204030204" pitchFamily="34" charset="0"/>
              </a:rPr>
              <a:t>Muitos de seus efeitos ficarão </a:t>
            </a:r>
            <a:r>
              <a:rPr lang="pt-BR" sz="2200" dirty="0">
                <a:ea typeface="Calibri" panose="020F0502020204030204" pitchFamily="34" charset="0"/>
              </a:rPr>
              <a:t>inobservados por serem complexos, indefinidos ou se apresentarem somente a médio e longo prazo.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5139" y="2218076"/>
            <a:ext cx="902762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ea typeface="Calibri" panose="020F0502020204030204" pitchFamily="34" charset="0"/>
              </a:rPr>
              <a:t>Currículo realizado: </a:t>
            </a:r>
            <a:r>
              <a:rPr lang="pt-BR" sz="2400" dirty="0">
                <a:ea typeface="Calibri" panose="020F0502020204030204" pitchFamily="34" charset="0"/>
              </a:rPr>
              <a:t>refere-se aos “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efeitos</a:t>
            </a:r>
            <a:r>
              <a:rPr lang="pt-BR" sz="2400" dirty="0">
                <a:ea typeface="Calibri" panose="020F0502020204030204" pitchFamily="34" charset="0"/>
              </a:rPr>
              <a:t> aos quais, algumas vezes, se presta atenção porque são considerados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‘rendimentos’ valiosos </a:t>
            </a:r>
            <a:r>
              <a:rPr lang="pt-BR" sz="2400" dirty="0">
                <a:ea typeface="Calibri" panose="020F0502020204030204" pitchFamily="34" charset="0"/>
              </a:rPr>
              <a:t>e proeminentes do sistema ou dos métodos pedagógicos” (SACRISTÁN, 2000, p. 106). </a:t>
            </a:r>
          </a:p>
        </p:txBody>
      </p:sp>
    </p:spTree>
    <p:extLst>
      <p:ext uri="{BB962C8B-B14F-4D97-AF65-F5344CB8AC3E}">
        <p14:creationId xmlns:p14="http://schemas.microsoft.com/office/powerpoint/2010/main" val="32900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3085" y="1419082"/>
            <a:ext cx="8911242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 smtClean="0">
                <a:ea typeface="Calibri" panose="020F0502020204030204" pitchFamily="34" charset="0"/>
              </a:rPr>
              <a:t>Currículo avaliado: </a:t>
            </a:r>
            <a:r>
              <a:rPr lang="pt-BR" sz="2400" dirty="0" smtClean="0">
                <a:ea typeface="Calibri" panose="020F0502020204030204" pitchFamily="34" charset="0"/>
              </a:rPr>
              <a:t>Nessa dimensão, consideram-se as “pressões </a:t>
            </a:r>
            <a:r>
              <a:rPr lang="pt-BR" sz="2400" dirty="0">
                <a:ea typeface="Calibri" panose="020F0502020204030204" pitchFamily="34" charset="0"/>
              </a:rPr>
              <a:t>exteriores de tipo diverso nos professores – como podem ser os controles para liberar validações e títulos, cultura, ideologias e teorias pedagógicas – levam a ressaltar na avaliação aspectos do currículo, talvez coerentes, talvez incongruentes com os propósitos manifestos” (p. 106). </a:t>
            </a:r>
            <a:endParaRPr lang="pt-BR" sz="2400" dirty="0" smtClean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pt-BR" sz="24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 smtClean="0">
                <a:ea typeface="Calibri" panose="020F0502020204030204" pitchFamily="34" charset="0"/>
              </a:rPr>
              <a:t>O </a:t>
            </a:r>
            <a:r>
              <a:rPr lang="pt-BR" sz="2400" dirty="0">
                <a:ea typeface="Calibri" panose="020F0502020204030204" pitchFamily="34" charset="0"/>
              </a:rPr>
              <a:t>currículo avaliado, por ressaltar determinados componentes em detrimento de outros, acaba impondo critérios para o ensino e para a aprendizagem, porque se refere ao que é valorizado </a:t>
            </a:r>
            <a:r>
              <a:rPr lang="pt-BR" sz="2400" i="1" dirty="0">
                <a:ea typeface="Calibri" panose="020F0502020204030204" pitchFamily="34" charset="0"/>
              </a:rPr>
              <a:t>no final das contas</a:t>
            </a:r>
            <a:r>
              <a:rPr lang="pt-BR" sz="2400" dirty="0"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3" name="Retângulo 2"/>
          <p:cNvSpPr/>
          <p:nvPr/>
        </p:nvSpPr>
        <p:spPr>
          <a:xfrm rot="19605612">
            <a:off x="2058253" y="2282580"/>
            <a:ext cx="6491262" cy="212365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Calibri" panose="020F0502020204030204" pitchFamily="34" charset="0"/>
              </a:rPr>
              <a:t>Enade</a:t>
            </a:r>
            <a:endParaRPr lang="pt-BR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14647" y="904875"/>
            <a:ext cx="8370917" cy="56289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Para fechar a questão do currículo como processo, é importante lembrar que </a:t>
            </a:r>
            <a:r>
              <a:rPr lang="pt-BR" sz="2400" b="1" dirty="0" smtClean="0"/>
              <a:t>o </a:t>
            </a:r>
            <a:r>
              <a:rPr lang="pt-BR" sz="2400" b="1" dirty="0"/>
              <a:t>currículo envolve sempre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/>
              <a:t>um propósito;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/>
              <a:t>um </a:t>
            </a:r>
            <a:r>
              <a:rPr lang="pt-BR" sz="2400" dirty="0" smtClean="0"/>
              <a:t>processo;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/>
              <a:t>um </a:t>
            </a:r>
            <a:r>
              <a:rPr lang="pt-BR" sz="2400" dirty="0"/>
              <a:t>contexto. </a:t>
            </a:r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marL="201168" lvl="1" indent="0" algn="just">
              <a:buNone/>
            </a:pPr>
            <a:r>
              <a:rPr lang="pt-BR" sz="2400" dirty="0"/>
              <a:t>Além disso, resulta da confluência de diversas práticas, exercidas por diferentes </a:t>
            </a:r>
            <a:r>
              <a:rPr lang="pt-BR" sz="2400" dirty="0" smtClean="0"/>
              <a:t>sujeitos</a:t>
            </a:r>
            <a:r>
              <a:rPr lang="pt-BR" sz="2400" dirty="0"/>
              <a:t>, em diferentes momentos. É por isso um conceito complexo, dinâmico e </a:t>
            </a:r>
            <a:r>
              <a:rPr lang="pt-BR" sz="2400" dirty="0" smtClean="0"/>
              <a:t>multifacetado</a:t>
            </a:r>
            <a:r>
              <a:rPr lang="pt-BR" sz="2400" dirty="0"/>
              <a:t> </a:t>
            </a:r>
            <a:r>
              <a:rPr lang="pt-BR" sz="2400" dirty="0" smtClean="0"/>
              <a:t>(PACHECO</a:t>
            </a:r>
            <a:r>
              <a:rPr lang="pt-BR" sz="2400" dirty="0"/>
              <a:t>, 1996).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23875" y="2606039"/>
            <a:ext cx="3486150" cy="2211185"/>
          </a:xfrm>
        </p:spPr>
        <p:txBody>
          <a:bodyPr>
            <a:normAutofit/>
          </a:bodyPr>
          <a:lstStyle/>
          <a:p>
            <a:pPr algn="ctr"/>
            <a:r>
              <a:rPr lang="pt-BR" sz="3800" b="1" cap="none" dirty="0" smtClean="0"/>
              <a:t>Planejamento /organização curricular</a:t>
            </a:r>
            <a:br>
              <a:rPr lang="pt-BR" sz="3800" b="1" cap="none" dirty="0" smtClean="0"/>
            </a:br>
            <a:endParaRPr lang="pt-BR" sz="3800" b="1" cap="none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089862" y="681644"/>
            <a:ext cx="5926974" cy="6059977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planejamento </a:t>
            </a:r>
            <a:r>
              <a:rPr lang="pt-BR" sz="2200" dirty="0"/>
              <a:t>das experiências vividas pelos alunos em </a:t>
            </a:r>
            <a:r>
              <a:rPr lang="pt-BR" sz="2200" dirty="0" smtClean="0"/>
              <a:t>uma escola ou curso;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previsão </a:t>
            </a:r>
            <a:r>
              <a:rPr lang="pt-BR" sz="2200" dirty="0"/>
              <a:t>sistemática e ordenada de toda a vida escolar do </a:t>
            </a:r>
            <a:r>
              <a:rPr lang="pt-BR" sz="2200" dirty="0" smtClean="0"/>
              <a:t>aluno;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proposta </a:t>
            </a:r>
            <a:r>
              <a:rPr lang="pt-BR" sz="2200" dirty="0"/>
              <a:t>geral das experiências de aprendizagem que a escola deve oferecer ao estudante, através </a:t>
            </a:r>
            <a:r>
              <a:rPr lang="pt-BR" sz="2200" dirty="0" smtClean="0"/>
              <a:t>de </a:t>
            </a:r>
            <a:r>
              <a:rPr lang="pt-BR" sz="2200" dirty="0"/>
              <a:t>diversos componentes </a:t>
            </a:r>
            <a:r>
              <a:rPr lang="pt-BR" sz="2200" dirty="0" smtClean="0"/>
              <a:t>curriculares;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engloba a definição dos objetivos </a:t>
            </a:r>
            <a:r>
              <a:rPr lang="pt-BR" sz="2200" dirty="0"/>
              <a:t>finais, o conteúdo </a:t>
            </a:r>
            <a:r>
              <a:rPr lang="pt-BR" sz="2200" dirty="0" smtClean="0"/>
              <a:t>básico, os </a:t>
            </a:r>
            <a:r>
              <a:rPr lang="pt-BR" sz="2200" dirty="0"/>
              <a:t>métodos e </a:t>
            </a:r>
            <a:r>
              <a:rPr lang="pt-BR" sz="2200" dirty="0" smtClean="0"/>
              <a:t>formas de avaliação;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organização </a:t>
            </a:r>
            <a:r>
              <a:rPr lang="pt-BR" sz="2200" dirty="0"/>
              <a:t>de um sistema de relações lógicas e psicológicas dentro de um ou vários campos de </a:t>
            </a:r>
            <a:r>
              <a:rPr lang="pt-BR" sz="2200" dirty="0" smtClean="0"/>
              <a:t>conhecimento.</a:t>
            </a:r>
          </a:p>
        </p:txBody>
      </p:sp>
    </p:spTree>
    <p:extLst>
      <p:ext uri="{BB962C8B-B14F-4D97-AF65-F5344CB8AC3E}">
        <p14:creationId xmlns:p14="http://schemas.microsoft.com/office/powerpoint/2010/main" val="36367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7" y="307570"/>
            <a:ext cx="9543283" cy="5368097"/>
          </a:xfrm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647195" y="5951912"/>
            <a:ext cx="9110747" cy="5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 smtClean="0"/>
              <a:t>Como cada disciplina estudaria essa imagem?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48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81395" y="237231"/>
            <a:ext cx="8462357" cy="6858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/>
              <a:t>Alguns princípios da organização curricular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81396" y="1512888"/>
            <a:ext cx="8462357" cy="4730750"/>
          </a:xfrm>
        </p:spPr>
        <p:txBody>
          <a:bodyPr>
            <a:normAutofit lnSpcReduction="10000"/>
          </a:bodyPr>
          <a:lstStyle/>
          <a:p>
            <a:pPr lvl="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 smtClean="0"/>
              <a:t> Currículo </a:t>
            </a:r>
            <a:r>
              <a:rPr lang="pt-BR" sz="2400" dirty="0"/>
              <a:t>não é o resultado da justaposição de disciplinas</a:t>
            </a:r>
            <a:r>
              <a:rPr lang="pt-BR" sz="2400" dirty="0" smtClean="0"/>
              <a:t>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Um profissional não </a:t>
            </a:r>
            <a:r>
              <a:rPr lang="pt-BR" sz="2400" dirty="0" smtClean="0"/>
              <a:t>resulta do acúmulo </a:t>
            </a:r>
            <a:r>
              <a:rPr lang="pt-BR" sz="2400" dirty="0"/>
              <a:t>de conhecimento de uma área</a:t>
            </a:r>
            <a:r>
              <a:rPr lang="pt-BR" sz="2400" dirty="0" smtClean="0"/>
              <a:t>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 smtClean="0"/>
              <a:t>Necessidade da articulação entre teoria e prática, especialmente nas formações profissionais;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Os fenômenos da realidade não se apresentam como os conhecimentos das </a:t>
            </a:r>
            <a:r>
              <a:rPr lang="pt-BR" sz="2400" dirty="0" smtClean="0"/>
              <a:t>disciplinas;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 smtClean="0"/>
              <a:t>O </a:t>
            </a:r>
            <a:r>
              <a:rPr lang="pt-BR" sz="2400" dirty="0"/>
              <a:t>conhecimento serve às demandas sociais e não pode se limitar aos muros da escola </a:t>
            </a:r>
            <a:r>
              <a:rPr lang="pt-BR" sz="2400" dirty="0" smtClean="0"/>
              <a:t>– não </a:t>
            </a:r>
            <a:r>
              <a:rPr lang="pt-BR" sz="2400" dirty="0"/>
              <a:t>se aprende apenas para passar nas </a:t>
            </a:r>
            <a:r>
              <a:rPr lang="pt-BR" sz="2400" dirty="0" smtClean="0"/>
              <a:t>provas;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2400" dirty="0"/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774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752474" y="152400"/>
            <a:ext cx="8505825" cy="83328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 smtClean="0"/>
              <a:t>Interdisciplinaridade: elemento importante na organização curricular</a:t>
            </a:r>
            <a:endParaRPr lang="pt-BR" sz="2800" b="1" dirty="0"/>
          </a:p>
        </p:txBody>
      </p:sp>
      <p:pic>
        <p:nvPicPr>
          <p:cNvPr id="8" name="Picture 2" descr="Resultado de imagem para gest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1067573"/>
            <a:ext cx="8505825" cy="579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idx="1"/>
          </p:nvPr>
        </p:nvSpPr>
        <p:spPr>
          <a:xfrm>
            <a:off x="4124325" y="2276475"/>
            <a:ext cx="5715000" cy="2800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000" b="1" cap="none" dirty="0" smtClean="0">
                <a:solidFill>
                  <a:schemeClr val="accent2"/>
                </a:solidFill>
              </a:rPr>
              <a:t>O que é currículo?</a:t>
            </a:r>
            <a:endParaRPr lang="en-US" sz="6000" b="1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778" y="689956"/>
            <a:ext cx="8902932" cy="79802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Conceito </a:t>
            </a:r>
            <a:r>
              <a:rPr lang="pt-BR" sz="3200" b="1" dirty="0"/>
              <a:t>de interdisciplinaridade: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0778" y="2053244"/>
            <a:ext cx="8902931" cy="36813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363" dirty="0"/>
              <a:t>O termo surge ligado à finalidade de corrigir possíveis erros e a esterilidade acarretada por uma ciência excessivamente compartimentada e sem comunicação interdisciplinar;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363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363" dirty="0"/>
              <a:t> “A interdisciplinaridade é fundamentalmente um processo e uma filosofia de trabalho que entra em ação na hora de enfrentar os problemas e questões que preocupam em cada sociedade.” (SANTOMÉ, 1998, p. 65)</a:t>
            </a:r>
          </a:p>
        </p:txBody>
      </p:sp>
    </p:spTree>
    <p:extLst>
      <p:ext uri="{BB962C8B-B14F-4D97-AF65-F5344CB8AC3E}">
        <p14:creationId xmlns:p14="http://schemas.microsoft.com/office/powerpoint/2010/main" val="14984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6409113"/>
              </p:ext>
            </p:extLst>
          </p:nvPr>
        </p:nvGraphicFramePr>
        <p:xfrm>
          <a:off x="532014" y="1165543"/>
          <a:ext cx="8736677" cy="489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0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4028" y="828269"/>
            <a:ext cx="8639020" cy="6430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Justificativas e possibilidades da interdisciplinaridade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029" y="1820487"/>
            <a:ext cx="8639019" cy="458862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200" dirty="0"/>
              <a:t>Possibilita romper fronteiras entre disciplinas;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200" dirty="0"/>
              <a:t>É exigência da própria complexidade do mundo e dos aspectos que o envolvem: econômicos, sociais, políticos, biológicos, geográficos, histórico;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200" dirty="0"/>
              <a:t>A interdisciplinaridade implica a disciplinaridade: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/>
              <a:t>Exemplo: equipe </a:t>
            </a:r>
            <a:r>
              <a:rPr lang="pt-BR" sz="2200" b="1" dirty="0"/>
              <a:t>multidisciplinar</a:t>
            </a:r>
            <a:r>
              <a:rPr lang="pt-BR" sz="2200" dirty="0"/>
              <a:t> e trabalho </a:t>
            </a:r>
            <a:r>
              <a:rPr lang="pt-BR" sz="2200" b="1" dirty="0"/>
              <a:t>interdisciplinar</a:t>
            </a:r>
            <a:r>
              <a:rPr lang="pt-BR" sz="2200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200" dirty="0"/>
              <a:t>“Apostar na interdisciplinaridade significa defender um novo tipo de pessoa,  mais aberta, flexível, solidária, democrática.” (SANTOMÉ, 1998, p. 45) </a:t>
            </a:r>
          </a:p>
        </p:txBody>
      </p:sp>
    </p:spTree>
    <p:extLst>
      <p:ext uri="{BB962C8B-B14F-4D97-AF65-F5344CB8AC3E}">
        <p14:creationId xmlns:p14="http://schemas.microsoft.com/office/powerpoint/2010/main" val="5554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207" y="462605"/>
            <a:ext cx="9177250" cy="10004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Níveis de interdisciplinaridade </a:t>
            </a:r>
            <a:r>
              <a:rPr lang="pt-BR" dirty="0"/>
              <a:t/>
            </a:r>
            <a:br>
              <a:rPr lang="pt-BR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800" dirty="0" smtClean="0"/>
              <a:t>Erich </a:t>
            </a:r>
            <a:r>
              <a:rPr lang="pt-BR" sz="2800" dirty="0" err="1"/>
              <a:t>Jantsch</a:t>
            </a:r>
            <a:r>
              <a:rPr lang="pt-BR" sz="2800" dirty="0"/>
              <a:t> (no Seminário da OCDE, de 1979)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9090" y="1928553"/>
            <a:ext cx="8861367" cy="4089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1. Multidisciplinaridade</a:t>
            </a:r>
            <a:r>
              <a:rPr lang="pt-BR" sz="2400" b="1" dirty="0"/>
              <a:t>: </a:t>
            </a:r>
            <a:r>
              <a:rPr lang="pt-BR" sz="2400" dirty="0"/>
              <a:t>nível mais baixo da coordenação entre disciplinas. Mera justaposição. Oferta simultânea de diferentes disciplinas. 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b="1" dirty="0" smtClean="0"/>
              <a:t>2. </a:t>
            </a:r>
            <a:r>
              <a:rPr lang="pt-BR" sz="2400" b="1" dirty="0" err="1" smtClean="0"/>
              <a:t>Pluridisciplinaridade</a:t>
            </a:r>
            <a:r>
              <a:rPr lang="pt-BR" sz="2400" b="1" dirty="0"/>
              <a:t>: </a:t>
            </a:r>
            <a:r>
              <a:rPr lang="pt-BR" sz="2400" dirty="0"/>
              <a:t>justaposição de disciplinas mais ou menos próximas. Ciências da natureza, Ciências Humanas, etc. É um tipo de comunicação que não as modifica internamente. Alguns autores chamaram de </a:t>
            </a:r>
            <a:r>
              <a:rPr lang="pt-BR" sz="2400" dirty="0" err="1"/>
              <a:t>co-disciplinaridade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896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06335" y="923925"/>
            <a:ext cx="8404167" cy="515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 smtClean="0"/>
              <a:t>3. </a:t>
            </a:r>
            <a:r>
              <a:rPr lang="pt-BR" sz="2200" b="1" dirty="0" err="1" smtClean="0"/>
              <a:t>Disciplinaridade</a:t>
            </a:r>
            <a:r>
              <a:rPr lang="pt-BR" sz="2200" b="1" dirty="0" smtClean="0"/>
              <a:t> </a:t>
            </a:r>
            <a:r>
              <a:rPr lang="pt-BR" sz="2200" b="1" dirty="0"/>
              <a:t>cruzada: </a:t>
            </a:r>
            <a:r>
              <a:rPr lang="pt-BR" sz="2200" dirty="0"/>
              <a:t>envolve uma abordagem baseada em posturas de força. A disciplina considerada importante determinará o que as outras deverão assumir.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200" dirty="0"/>
          </a:p>
          <a:p>
            <a:pPr marL="0" indent="0" algn="just">
              <a:buNone/>
            </a:pPr>
            <a:r>
              <a:rPr lang="pt-BR" sz="2200" b="1" dirty="0" smtClean="0"/>
              <a:t>4. Interdisciplinaridade</a:t>
            </a:r>
            <a:r>
              <a:rPr lang="pt-BR" sz="2200" b="1" dirty="0"/>
              <a:t>: </a:t>
            </a:r>
            <a:r>
              <a:rPr lang="pt-BR" sz="2200" dirty="0"/>
              <a:t>Reúne estudos complementares de diversas especialidades num contexto de estudo mais coletivo. Implica uma vontade e compromisso de elaborar um </a:t>
            </a:r>
            <a:r>
              <a:rPr lang="pt-BR" sz="2200" b="1" dirty="0">
                <a:solidFill>
                  <a:schemeClr val="accent2"/>
                </a:solidFill>
              </a:rPr>
              <a:t>contexto mais geral</a:t>
            </a:r>
            <a:r>
              <a:rPr lang="pt-BR" sz="2200" dirty="0"/>
              <a:t>, no qual cada uma das disciplinas em contato são por sua vez modificadas e passam a depender claramente umas das outras, enriquecendo-se reciprocamente.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/>
              <a:t>(JANTSCH, 1979, citado por SANTOMÉ, 1998, p. 70-73</a:t>
            </a:r>
            <a:r>
              <a:rPr lang="pt-BR" sz="2200" dirty="0" smtClean="0"/>
              <a:t>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481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14647" y="2003454"/>
            <a:ext cx="8420793" cy="388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5. </a:t>
            </a:r>
            <a:r>
              <a:rPr lang="pt-BR" sz="2400" b="1" dirty="0" err="1" smtClean="0"/>
              <a:t>Transdisciplinaridade</a:t>
            </a:r>
            <a:r>
              <a:rPr lang="pt-BR" sz="2400" b="1" dirty="0"/>
              <a:t>: </a:t>
            </a:r>
            <a:r>
              <a:rPr lang="pt-BR" sz="2400" dirty="0"/>
              <a:t>Envolve a própria superação das disciplinas, se as entendemos como corpo de conhecimentos, métodos e técnicas com fronteiras. “É o nível superior da interdisciplinaridade, onde desaparecem os limites entre as diversas disciplinas e se constitui um sistema total que ultrapassa o plano das relações e interações entre tais disciplinas.”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(JANTSCH, 1979, citado por SANTOMÉ, 1998, p. </a:t>
            </a:r>
            <a:r>
              <a:rPr lang="pt-BR" sz="2400" dirty="0" smtClean="0"/>
              <a:t>73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2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14648" y="1163638"/>
            <a:ext cx="8412480" cy="47386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/>
              <a:t>“Alunos e alunas com uma educação mais interdisciplinar estão mais capacitados para enfrentar problemas que transcendem os limites de uma disciplina concreta e para </a:t>
            </a:r>
            <a:r>
              <a:rPr lang="pt-BR" sz="2800" b="1" dirty="0"/>
              <a:t>detectar, analisar e solucionar problemas novos</a:t>
            </a:r>
            <a:r>
              <a:rPr lang="pt-BR" sz="2800" dirty="0"/>
              <a:t>.” (SANTOMÉ, 1999, p. 73-74)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46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516" y="719414"/>
            <a:ext cx="9351819" cy="80300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A aposta na interdisciplinaridade precisa levar em conta: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9091" y="1828800"/>
            <a:ext cx="8667928" cy="428936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Riscos dos excessos de otimismo;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Insuficiência do rótulo de “interdisciplinar”;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Riscos de desvirtuar a interdisciplinaridade – especialmente em função de disciplinas com maior prestígio;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Caciquismo (prevalência de sujeitos e áreas sobre outros);</a:t>
            </a:r>
            <a:endParaRPr lang="pt-BR" sz="22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Rigidez das estruturas mentais dos envolvidos;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Peso da rotina;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Preocupação dos conformistas em relação a posturas mais inovadoras.</a:t>
            </a:r>
          </a:p>
        </p:txBody>
      </p:sp>
    </p:spTree>
    <p:extLst>
      <p:ext uri="{BB962C8B-B14F-4D97-AF65-F5344CB8AC3E}">
        <p14:creationId xmlns:p14="http://schemas.microsoft.com/office/powerpoint/2010/main" val="31582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327" y="415636"/>
            <a:ext cx="9243753" cy="121366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Interdisciplinaridade: os eixos de conteúdos e atividades no CEFET-MG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0654" y="1837421"/>
            <a:ext cx="8412481" cy="20529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O eixo de conteúdos e atividades “consiste </a:t>
            </a:r>
            <a:r>
              <a:rPr lang="pt-BR" sz="2800" dirty="0"/>
              <a:t>de um conjunto de conteúdos curriculares, coerentemente agregados, relacionados a uma área de conhecimento específica dentro do currículo incluindo as atividades envolvidas na sua </a:t>
            </a:r>
            <a:r>
              <a:rPr lang="pt-BR" sz="2800" dirty="0" smtClean="0"/>
              <a:t>implementação” (CEFET-MG, 2008, p. 18) </a:t>
            </a:r>
          </a:p>
          <a:p>
            <a:pPr algn="just">
              <a:lnSpc>
                <a:spcPct val="150000"/>
              </a:lnSpc>
            </a:pP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8" y="1720533"/>
            <a:ext cx="9486900" cy="393382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19891158">
            <a:off x="2672489" y="3333403"/>
            <a:ext cx="5777451" cy="830997"/>
          </a:xfrm>
          <a:prstGeom prst="rect">
            <a:avLst/>
          </a:prstGeom>
          <a:solidFill>
            <a:srgbClr val="D60093"/>
          </a:solidFill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Bahnschrift" panose="020B0502040204020203" pitchFamily="34" charset="0"/>
              </a:rPr>
              <a:t>Não consta no PPI</a:t>
            </a:r>
          </a:p>
        </p:txBody>
      </p:sp>
    </p:spTree>
    <p:extLst>
      <p:ext uri="{BB962C8B-B14F-4D97-AF65-F5344CB8AC3E}">
        <p14:creationId xmlns:p14="http://schemas.microsoft.com/office/powerpoint/2010/main" val="34776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4825" y="1490055"/>
            <a:ext cx="3495675" cy="375735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(</a:t>
            </a:r>
            <a:r>
              <a:rPr lang="pt-BR" sz="3200" b="1" cap="none" dirty="0" smtClean="0"/>
              <a:t>Re)estruturação curricular</a:t>
            </a:r>
            <a:br>
              <a:rPr lang="pt-BR" sz="3200" b="1" cap="none" dirty="0" smtClean="0"/>
            </a:br>
            <a:r>
              <a:rPr lang="pt-BR" sz="3200" b="1" cap="none" dirty="0" smtClean="0"/>
              <a:t/>
            </a:r>
            <a:br>
              <a:rPr lang="pt-BR" sz="3200" b="1" cap="none" dirty="0" smtClean="0"/>
            </a:br>
            <a:r>
              <a:rPr lang="pt-BR" sz="3200" b="1" cap="none" dirty="0" smtClean="0"/>
              <a:t>e</a:t>
            </a:r>
            <a:br>
              <a:rPr lang="pt-BR" sz="3200" b="1" cap="none" dirty="0" smtClean="0"/>
            </a:br>
            <a:r>
              <a:rPr lang="pt-BR" sz="3200" b="1" cap="none" dirty="0" smtClean="0"/>
              <a:t/>
            </a:r>
            <a:br>
              <a:rPr lang="pt-BR" sz="3200" b="1" cap="none" dirty="0" smtClean="0"/>
            </a:br>
            <a:r>
              <a:rPr lang="pt-BR" sz="3200" b="1" cap="none" dirty="0" smtClean="0"/>
              <a:t>Reestruturação de</a:t>
            </a:r>
            <a:r>
              <a:rPr lang="pt-BR" sz="3200" b="1" dirty="0" smtClean="0"/>
              <a:t> PPC</a:t>
            </a:r>
            <a:endParaRPr lang="pt-BR" sz="32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073237" y="731519"/>
            <a:ext cx="5947064" cy="57773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200" b="1" dirty="0" smtClean="0">
                <a:latin typeface="+mj-lt"/>
              </a:rPr>
              <a:t>Sugestão de quatro fases para o trabalho: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1" dirty="0"/>
              <a:t>Fase 1: </a:t>
            </a:r>
            <a:r>
              <a:rPr lang="pt-BR" sz="2800" dirty="0"/>
              <a:t>Definição de </a:t>
            </a:r>
            <a:r>
              <a:rPr lang="pt-BR" sz="2800" dirty="0" smtClean="0"/>
              <a:t>Princípios;</a:t>
            </a:r>
            <a:endParaRPr 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 </a:t>
            </a:r>
            <a:r>
              <a:rPr lang="pt-BR" sz="2800" b="1" dirty="0"/>
              <a:t>Fase 2: </a:t>
            </a:r>
            <a:r>
              <a:rPr lang="pt-BR" sz="2800" dirty="0" smtClean="0"/>
              <a:t>Diagnóstico;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 </a:t>
            </a:r>
            <a:r>
              <a:rPr lang="pt-BR" sz="2800" b="1" dirty="0"/>
              <a:t>Fase 3: </a:t>
            </a:r>
            <a:r>
              <a:rPr lang="pt-BR" sz="2800" dirty="0"/>
              <a:t>Fundamentação legal e escolhas curriculares e </a:t>
            </a:r>
            <a:r>
              <a:rPr lang="pt-BR" sz="2800" dirty="0" smtClean="0"/>
              <a:t>didáticas;</a:t>
            </a:r>
            <a:endParaRPr 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1" dirty="0"/>
              <a:t>Fase 4: </a:t>
            </a:r>
            <a:r>
              <a:rPr lang="pt-BR" sz="2800" dirty="0"/>
              <a:t>Escrita, revisão e encaminhamento do PPC para </a:t>
            </a:r>
            <a:r>
              <a:rPr lang="pt-BR" sz="2800" dirty="0" smtClean="0"/>
              <a:t>aprovação.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554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3" y="70525"/>
            <a:ext cx="4725267" cy="6689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11" y="865377"/>
            <a:ext cx="7288346" cy="5351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75650" y="170232"/>
            <a:ext cx="9663611" cy="37840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pt-BR" sz="2800" b="1" dirty="0" smtClean="0"/>
              <a:t>A teoria do currículo na prática:</a:t>
            </a:r>
            <a:endParaRPr lang="en-US" sz="28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2307" y="6417544"/>
            <a:ext cx="9786954" cy="4404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</a:rPr>
              <a:t>Fonte:  Sacristán (2000, p. 36)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64194" y="1208970"/>
            <a:ext cx="2834228" cy="17543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Conhecimento das área;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Necessidades formativas/perfil do egresso;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F</a:t>
            </a:r>
            <a:r>
              <a:rPr lang="pt-BR" dirty="0" smtClean="0"/>
              <a:t>ormação dos professores.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57213" y="1207627"/>
            <a:ext cx="3368678" cy="203132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Lei de Diretrizes e Bases da Educação </a:t>
            </a:r>
            <a:r>
              <a:rPr lang="pt-BR" dirty="0"/>
              <a:t>N</a:t>
            </a:r>
            <a:r>
              <a:rPr lang="pt-BR" dirty="0" smtClean="0"/>
              <a:t>acional;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DCN dos cursos de Engenharia,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</a:t>
            </a:r>
            <a:r>
              <a:rPr lang="pt-BR" dirty="0" smtClean="0"/>
              <a:t>utros instrumentos normativos;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Condições materiais institucionais.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82499" y="4447496"/>
            <a:ext cx="4326570" cy="230832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Projeto Pedagógico Institucional - PPI;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Concepções de educação e formação; de currículo e organização curricular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Resoluções internas: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Resolução CEPE 24/2008;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Resolução CGRAD nº 25/2010;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Resolução TCC; Estágio...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7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9709" y="1385099"/>
            <a:ext cx="8420793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“[...] a </a:t>
            </a:r>
            <a:r>
              <a:rPr lang="pt-BR" sz="36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prática de pensar a prática é a melhor maneira de pensar </a:t>
            </a:r>
            <a:r>
              <a:rPr lang="pt-BR" sz="3600" b="1" dirty="0" smtClean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certo” </a:t>
            </a:r>
            <a:endParaRPr lang="pt-BR" sz="3600" b="1" dirty="0">
              <a:solidFill>
                <a:schemeClr val="accent2"/>
              </a:solidFill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sz="3600" dirty="0" smtClean="0">
              <a:solidFill>
                <a:schemeClr val="accent2"/>
              </a:solidFill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3600" dirty="0" smtClean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pt-BR" sz="36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FREIRE, 1987, p. 65</a:t>
            </a:r>
            <a:r>
              <a:rPr lang="pt-BR" sz="3600" dirty="0" smtClean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).</a:t>
            </a:r>
            <a:endParaRPr lang="pt-BR" sz="3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4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0201"/>
            <a:ext cx="4453812" cy="1838324"/>
          </a:xfrm>
        </p:spPr>
        <p:txBody>
          <a:bodyPr/>
          <a:lstStyle/>
          <a:p>
            <a:r>
              <a:rPr lang="pt-BR" b="1" dirty="0" smtClean="0"/>
              <a:t>Mas...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35355" y="4120861"/>
            <a:ext cx="8486775" cy="608492"/>
          </a:xfrm>
        </p:spPr>
        <p:txBody>
          <a:bodyPr>
            <a:normAutofit/>
          </a:bodyPr>
          <a:lstStyle/>
          <a:p>
            <a:r>
              <a:rPr lang="pt-BR" cap="none" dirty="0" smtClean="0"/>
              <a:t>Antes disso, algumas medidas precisam ser tomadas...</a:t>
            </a:r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5040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0" y="1866206"/>
            <a:ext cx="3341715" cy="2286000"/>
          </a:xfrm>
        </p:spPr>
        <p:txBody>
          <a:bodyPr>
            <a:noAutofit/>
          </a:bodyPr>
          <a:lstStyle/>
          <a:p>
            <a:pPr algn="ctr"/>
            <a:r>
              <a:rPr lang="pt-BR" sz="4000" b="1" cap="none" dirty="0" smtClean="0"/>
              <a:t>Propostas da </a:t>
            </a:r>
            <a:r>
              <a:rPr lang="pt-BR" sz="4000" b="1" dirty="0" smtClean="0"/>
              <a:t>DIRGRAD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1673" y="1421476"/>
            <a:ext cx="6010102" cy="45678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200" b="1" dirty="0" smtClean="0"/>
              <a:t> </a:t>
            </a:r>
            <a:r>
              <a:rPr lang="pt-BR" sz="2200" dirty="0" smtClean="0"/>
              <a:t>Proposta de </a:t>
            </a:r>
            <a:r>
              <a:rPr lang="pt-BR" sz="2200" b="1" dirty="0" smtClean="0"/>
              <a:t>Reformulação </a:t>
            </a:r>
            <a:r>
              <a:rPr lang="pt-BR" sz="2200" b="1" dirty="0"/>
              <a:t>da Resolução CGRAD n° 25/2010 – </a:t>
            </a:r>
            <a:r>
              <a:rPr lang="pt-BR" sz="2200" dirty="0"/>
              <a:t>que aprova as Diretrizes para Elaboração e Tramitação de Projetos Pedagógicos dos Cursos de Graduação do CEFET-MG</a:t>
            </a:r>
            <a:r>
              <a:rPr lang="pt-BR" sz="2200" dirty="0" smtClean="0"/>
              <a:t>;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Modelo de </a:t>
            </a:r>
            <a:r>
              <a:rPr lang="pt-BR" sz="2200" b="1" dirty="0" smtClean="0"/>
              <a:t>Plano de Trabalho do Coordenador de Curso</a:t>
            </a:r>
            <a:r>
              <a:rPr lang="pt-BR" sz="2200" dirty="0" smtClean="0"/>
              <a:t>;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 Sugestão de </a:t>
            </a:r>
            <a:r>
              <a:rPr lang="pt-BR" sz="2200" b="1" dirty="0" smtClean="0"/>
              <a:t>fases para o trabalho</a:t>
            </a:r>
            <a:r>
              <a:rPr lang="pt-BR" sz="2200" dirty="0" smtClean="0"/>
              <a:t> de reestruturação de </a:t>
            </a:r>
            <a:r>
              <a:rPr lang="pt-BR" sz="2200" dirty="0" err="1" smtClean="0"/>
              <a:t>PPCs</a:t>
            </a:r>
            <a:r>
              <a:rPr lang="pt-BR" sz="2200" dirty="0" smtClean="0"/>
              <a:t>;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683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014" y="914400"/>
            <a:ext cx="3524596" cy="39147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400" b="1" cap="none" dirty="0" smtClean="0"/>
              <a:t>Atividades a serem realizadas pelos </a:t>
            </a:r>
            <a:r>
              <a:rPr lang="pt-BR" sz="3400" b="1" cap="none" dirty="0" err="1" smtClean="0"/>
              <a:t>NDEs</a:t>
            </a:r>
            <a:r>
              <a:rPr lang="pt-BR" sz="3400" b="1" cap="none" dirty="0" smtClean="0"/>
              <a:t>, departamentos e coordenações de curso</a:t>
            </a:r>
            <a:endParaRPr lang="pt-BR" sz="3400" b="1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56610" y="357447"/>
            <a:ext cx="5968539" cy="6442364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 Finalizar a proposta de reformulação da </a:t>
            </a:r>
            <a:r>
              <a:rPr lang="pt-BR" sz="2200" b="1" dirty="0" smtClean="0"/>
              <a:t>Res. CGRAD 25/2010</a:t>
            </a:r>
            <a:r>
              <a:rPr lang="pt-BR" sz="2200" dirty="0" smtClean="0"/>
              <a:t>;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Propor alteração da </a:t>
            </a:r>
            <a:r>
              <a:rPr lang="pt-BR" sz="2200" b="1" dirty="0" smtClean="0"/>
              <a:t>Resolução CEPE 24/2008</a:t>
            </a:r>
            <a:r>
              <a:rPr lang="pt-BR" sz="2200" dirty="0" smtClean="0"/>
              <a:t>;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000" dirty="0" smtClean="0"/>
              <a:t>Novas disciplinas equalizadas?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000" dirty="0" smtClean="0"/>
              <a:t>Filiação de disciplinas?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000" dirty="0" smtClean="0"/>
              <a:t>Reestruturação de disciplinas?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000" dirty="0" smtClean="0"/>
              <a:t>Explicitação da forma de organização curricular: eixos?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000" dirty="0" smtClean="0"/>
              <a:t>Outras demandas verificadas nos cursos e departamentos?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Outros instrumentos normativos institucionais precisam ser alterados?</a:t>
            </a:r>
          </a:p>
        </p:txBody>
      </p:sp>
    </p:spTree>
    <p:extLst>
      <p:ext uri="{BB962C8B-B14F-4D97-AF65-F5344CB8AC3E}">
        <p14:creationId xmlns:p14="http://schemas.microsoft.com/office/powerpoint/2010/main" val="5947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176" y="741920"/>
            <a:ext cx="8987618" cy="852132"/>
          </a:xfrm>
        </p:spPr>
        <p:txBody>
          <a:bodyPr>
            <a:noAutofit/>
          </a:bodyPr>
          <a:lstStyle/>
          <a:p>
            <a:pPr algn="ctr"/>
            <a:r>
              <a:rPr lang="pt-BR" sz="2700" b="1" dirty="0">
                <a:solidFill>
                  <a:schemeClr val="tx1"/>
                </a:solidFill>
              </a:rPr>
              <a:t>Resoluções que aprovam planos de ensino das disciplinas equalizadas: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79" y="2101862"/>
            <a:ext cx="8909515" cy="39497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856" b="1" dirty="0">
                <a:solidFill>
                  <a:schemeClr val="tx1"/>
                </a:solidFill>
              </a:rPr>
              <a:t>Resolução CGRAD nº 18/2012 – </a:t>
            </a:r>
            <a:r>
              <a:rPr lang="pt-BR" sz="1856" dirty="0"/>
              <a:t>Disciplinas equalizadas do Departamento de Química;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56" b="1" dirty="0"/>
              <a:t>Resolução CGRAD nº 15/2013 – </a:t>
            </a:r>
            <a:r>
              <a:rPr lang="pt-BR" sz="1856" dirty="0"/>
              <a:t>Disciplinas equalizadas do Departamento de Computação;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56" b="1" dirty="0"/>
              <a:t>Resolução CGRAD nº 11/2013 – </a:t>
            </a:r>
            <a:r>
              <a:rPr lang="pt-BR" sz="1856" dirty="0"/>
              <a:t>Disciplinas equalizadas do Departamento de Física e Matemática;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56" b="1" dirty="0"/>
              <a:t>Resolução CGRAD nº 10/2013 – </a:t>
            </a:r>
            <a:r>
              <a:rPr lang="pt-BR" sz="1856" dirty="0"/>
              <a:t>Disciplinas equalizadas do Departamento de Ciências Sociais Aplicadas.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56" b="1" dirty="0"/>
              <a:t>Resolução CGRAD nº 09/2013 – </a:t>
            </a:r>
            <a:r>
              <a:rPr lang="pt-BR" sz="1856" dirty="0"/>
              <a:t>Disciplinas equalizadas do Departamento de Ciências Sociais e Filosofia;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56" b="1" dirty="0">
                <a:solidFill>
                  <a:schemeClr val="tx1"/>
                </a:solidFill>
              </a:rPr>
              <a:t>Resolução CGRAD nº 45/2015 – </a:t>
            </a:r>
            <a:r>
              <a:rPr lang="pt-BR" sz="1856" dirty="0"/>
              <a:t>Alteração da Resolução CGRAD nº 09/2013;</a:t>
            </a:r>
          </a:p>
        </p:txBody>
      </p:sp>
    </p:spTree>
    <p:extLst>
      <p:ext uri="{BB962C8B-B14F-4D97-AF65-F5344CB8AC3E}">
        <p14:creationId xmlns:p14="http://schemas.microsoft.com/office/powerpoint/2010/main" val="27740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97280" y="1005840"/>
            <a:ext cx="8545483" cy="50707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Sugestão: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97280" y="1845734"/>
            <a:ext cx="8869680" cy="40233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Criação de um </a:t>
            </a:r>
            <a:r>
              <a:rPr lang="pt-BR" b="1" dirty="0" smtClean="0"/>
              <a:t>Grupo de Trabalho Coordenador</a:t>
            </a:r>
            <a:r>
              <a:rPr lang="pt-BR" dirty="0" smtClean="0"/>
              <a:t>, que assumiria a coordenação do trabalho de reestruturação dos instrumentos normativos.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b="1" dirty="0" smtClean="0"/>
              <a:t>Ações dos </a:t>
            </a:r>
            <a:r>
              <a:rPr lang="pt-BR" b="1" dirty="0" err="1" smtClean="0"/>
              <a:t>NDEs</a:t>
            </a:r>
            <a:r>
              <a:rPr lang="pt-BR" b="1" dirty="0" smtClean="0"/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Discussão das </a:t>
            </a:r>
            <a:r>
              <a:rPr lang="pt-BR" dirty="0" err="1">
                <a:solidFill>
                  <a:schemeClr val="tx1"/>
                </a:solidFill>
              </a:rPr>
              <a:t>DCNs</a:t>
            </a:r>
            <a:r>
              <a:rPr lang="pt-BR" dirty="0">
                <a:solidFill>
                  <a:schemeClr val="tx1"/>
                </a:solidFill>
              </a:rPr>
              <a:t> no âmbito dos cursos e departamentos envolvidos nas alterações curriculares, com redação de proposta a ser levada para </a:t>
            </a:r>
            <a:r>
              <a:rPr lang="pt-BR" dirty="0" smtClean="0">
                <a:solidFill>
                  <a:schemeClr val="tx1"/>
                </a:solidFill>
              </a:rPr>
              <a:t>discussão com todos os </a:t>
            </a:r>
            <a:r>
              <a:rPr lang="pt-BR" dirty="0" err="1" smtClean="0">
                <a:solidFill>
                  <a:schemeClr val="tx1"/>
                </a:solidFill>
              </a:rPr>
              <a:t>NDEs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no próximo </a:t>
            </a:r>
            <a:r>
              <a:rPr lang="pt-BR" dirty="0" smtClean="0">
                <a:solidFill>
                  <a:schemeClr val="tx1"/>
                </a:solidFill>
              </a:rPr>
              <a:t>encontro...</a:t>
            </a:r>
          </a:p>
        </p:txBody>
      </p:sp>
    </p:spTree>
    <p:extLst>
      <p:ext uri="{BB962C8B-B14F-4D97-AF65-F5344CB8AC3E}">
        <p14:creationId xmlns:p14="http://schemas.microsoft.com/office/powerpoint/2010/main" val="165052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321" y="305916"/>
            <a:ext cx="8840065" cy="7331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063" b="1" dirty="0"/>
              <a:t>Obrigado!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9320" y="1828801"/>
            <a:ext cx="8840065" cy="45304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000" dirty="0">
                <a:hlinkClick r:id="rId2"/>
              </a:rPr>
              <a:t>abelardo@cefetmg.br</a:t>
            </a:r>
            <a:r>
              <a:rPr lang="pt-BR" sz="3000" dirty="0"/>
              <a:t> </a:t>
            </a:r>
            <a:endParaRPr lang="pt-BR" sz="3000" dirty="0" smtClean="0"/>
          </a:p>
          <a:p>
            <a:pPr algn="ctr">
              <a:buNone/>
            </a:pPr>
            <a:r>
              <a:rPr lang="pt-BR" sz="3000" b="1" dirty="0" smtClean="0"/>
              <a:t>Abelardo Bento Araújo</a:t>
            </a:r>
            <a:endParaRPr lang="pt-BR" sz="3000" b="1" dirty="0"/>
          </a:p>
          <a:p>
            <a:pPr algn="ctr">
              <a:buNone/>
            </a:pPr>
            <a:endParaRPr lang="pt-BR" sz="3000" dirty="0"/>
          </a:p>
          <a:p>
            <a:pPr algn="ctr">
              <a:buNone/>
            </a:pPr>
            <a:r>
              <a:rPr lang="pt-BR" sz="3000" dirty="0" smtClean="0">
                <a:hlinkClick r:id="rId3"/>
              </a:rPr>
              <a:t>cgdag@cefetmg.br</a:t>
            </a:r>
            <a:r>
              <a:rPr lang="pt-BR" sz="3000" dirty="0" smtClean="0"/>
              <a:t> </a:t>
            </a:r>
          </a:p>
          <a:p>
            <a:pPr algn="ctr">
              <a:buNone/>
            </a:pPr>
            <a:r>
              <a:rPr lang="pt-BR" sz="3000" b="1" dirty="0" smtClean="0"/>
              <a:t>Coordenação Geral de Desenvolvimento e Acompanhamento da Graduação</a:t>
            </a:r>
            <a:endParaRPr lang="pt-BR" sz="3000" b="1" dirty="0"/>
          </a:p>
          <a:p>
            <a:pPr algn="ctr"/>
            <a:endParaRPr lang="pt-BR" sz="3000" dirty="0"/>
          </a:p>
          <a:p>
            <a:pPr algn="ctr">
              <a:buNone/>
            </a:pPr>
            <a:r>
              <a:rPr lang="pt-BR" sz="3000" dirty="0"/>
              <a:t>Telefone: (31) </a:t>
            </a:r>
            <a:r>
              <a:rPr lang="pt-BR" sz="3000" dirty="0" smtClean="0"/>
              <a:t>3319-7033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4230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75508" y="349741"/>
            <a:ext cx="8454044" cy="390525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Referências</a:t>
            </a:r>
            <a:endParaRPr lang="en-US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22960" y="740266"/>
            <a:ext cx="8359140" cy="604153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bg2">
                    <a:lumMod val="10000"/>
                  </a:schemeClr>
                </a:solidFill>
              </a:rPr>
              <a:t>APPLE, Michael W. A política do conhecimento oficial: faz sentido a ideia de um currículo nacional? In: MOREIRA, Antônio Flávio; SILVA, Tomaz Tadeu </a:t>
            </a:r>
            <a:r>
              <a:rPr lang="pt-BR" sz="1800" dirty="0" err="1">
                <a:solidFill>
                  <a:schemeClr val="bg2">
                    <a:lumMod val="10000"/>
                  </a:schemeClr>
                </a:solidFill>
              </a:rPr>
              <a:t>da.</a:t>
            </a:r>
            <a:r>
              <a:rPr lang="pt-BR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Currículo, cultura e sociedade. </a:t>
            </a:r>
            <a:r>
              <a:rPr lang="pt-BR" sz="1800" dirty="0">
                <a:solidFill>
                  <a:schemeClr val="bg2">
                    <a:lumMod val="10000"/>
                  </a:schemeClr>
                </a:solidFill>
              </a:rPr>
              <a:t>11. ed. São Paulo: Cortez, 2009, p. </a:t>
            </a:r>
            <a:r>
              <a:rPr lang="pt-BR" sz="1800" dirty="0" smtClean="0">
                <a:solidFill>
                  <a:schemeClr val="bg2">
                    <a:lumMod val="10000"/>
                  </a:schemeClr>
                </a:solidFill>
              </a:rPr>
              <a:t>59-92.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 smtClean="0"/>
              <a:t>CENTRO FEDERAL DE EDUCAÇÃO TECNOLÓGICA DE MINAS GERAIS – CEFET-MG. </a:t>
            </a:r>
            <a:r>
              <a:rPr lang="pt-BR" sz="1800" b="1" dirty="0" smtClean="0"/>
              <a:t>Projeto Pedagógico do Curso de Engenharia Elétrica. </a:t>
            </a:r>
            <a:r>
              <a:rPr lang="pt-BR" sz="1800" dirty="0" smtClean="0"/>
              <a:t>Belo Horizonte – MG, 2008.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 smtClean="0"/>
              <a:t>FREIRE</a:t>
            </a:r>
            <a:r>
              <a:rPr lang="pt-BR" sz="1800" dirty="0"/>
              <a:t>, Paulo. </a:t>
            </a:r>
            <a:r>
              <a:rPr lang="pt-BR" sz="1800" b="1" dirty="0"/>
              <a:t>A importância do ato de ler. </a:t>
            </a:r>
            <a:r>
              <a:rPr lang="pt-BR" sz="1800" dirty="0"/>
              <a:t>50. </a:t>
            </a:r>
            <a:r>
              <a:rPr lang="pt-BR" sz="1800" dirty="0" smtClean="0"/>
              <a:t>ed</a:t>
            </a:r>
            <a:r>
              <a:rPr lang="pt-BR" sz="1800" dirty="0"/>
              <a:t>. São Paulo: Cortez, 1992.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800" dirty="0" smtClean="0">
                <a:solidFill>
                  <a:srgbClr val="1A1F0D"/>
                </a:solidFill>
              </a:rPr>
              <a:t>GOODSON</a:t>
            </a:r>
            <a:r>
              <a:rPr lang="pt-PT" sz="1800" dirty="0">
                <a:solidFill>
                  <a:srgbClr val="1A1F0D"/>
                </a:solidFill>
              </a:rPr>
              <a:t>, Ivor F. </a:t>
            </a:r>
            <a:r>
              <a:rPr lang="pt-PT" sz="1800" b="1" dirty="0">
                <a:solidFill>
                  <a:srgbClr val="1A1F0D"/>
                </a:solidFill>
              </a:rPr>
              <a:t>Currículo:</a:t>
            </a:r>
            <a:r>
              <a:rPr lang="pt-PT" sz="1800" dirty="0">
                <a:solidFill>
                  <a:srgbClr val="1A1F0D"/>
                </a:solidFill>
              </a:rPr>
              <a:t> teoria e história, Petrópolis: Vozes, 1995.</a:t>
            </a:r>
            <a:r>
              <a:rPr lang="en-US" sz="1800" dirty="0" smtClean="0"/>
              <a:t>​</a:t>
            </a:r>
            <a:endParaRPr lang="pt-BR" sz="18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800" dirty="0" smtClean="0">
                <a:solidFill>
                  <a:schemeClr val="bg2">
                    <a:lumMod val="10000"/>
                  </a:schemeClr>
                </a:solidFill>
              </a:rPr>
              <a:t>HAMILTON</a:t>
            </a:r>
            <a:r>
              <a:rPr lang="pt-PT" sz="1800" dirty="0">
                <a:solidFill>
                  <a:schemeClr val="bg2">
                    <a:lumMod val="10000"/>
                  </a:schemeClr>
                </a:solidFill>
              </a:rPr>
              <a:t>, David. Sobre as origens do termo classe e curriculum. </a:t>
            </a:r>
            <a:r>
              <a:rPr lang="pt-PT" sz="1800" b="1" dirty="0">
                <a:solidFill>
                  <a:schemeClr val="bg2">
                    <a:lumMod val="10000"/>
                  </a:schemeClr>
                </a:solidFill>
              </a:rPr>
              <a:t>Teoria e Educação</a:t>
            </a:r>
            <a:r>
              <a:rPr lang="pt-PT" sz="1800" dirty="0">
                <a:solidFill>
                  <a:schemeClr val="bg2">
                    <a:lumMod val="10000"/>
                  </a:schemeClr>
                </a:solidFill>
              </a:rPr>
              <a:t>, n. 6, </a:t>
            </a:r>
            <a:r>
              <a:rPr lang="pt-PT" sz="1800" dirty="0" smtClean="0">
                <a:solidFill>
                  <a:schemeClr val="bg2">
                    <a:lumMod val="10000"/>
                  </a:schemeClr>
                </a:solidFill>
              </a:rPr>
              <a:t>1992.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 smtClean="0"/>
              <a:t>SANTOMÉ</a:t>
            </a:r>
            <a:r>
              <a:rPr lang="pt-BR" sz="1800" dirty="0"/>
              <a:t>, </a:t>
            </a:r>
            <a:r>
              <a:rPr lang="pt-BR" sz="1800" dirty="0" err="1"/>
              <a:t>Jurjo</a:t>
            </a:r>
            <a:r>
              <a:rPr lang="pt-BR" sz="1800" dirty="0"/>
              <a:t> Torres. </a:t>
            </a:r>
            <a:r>
              <a:rPr lang="pt-BR" sz="1800" b="1" dirty="0" smtClean="0"/>
              <a:t>Globalização </a:t>
            </a:r>
            <a:r>
              <a:rPr lang="pt-BR" sz="1800" b="1" dirty="0"/>
              <a:t>e interdisciplinaridade: </a:t>
            </a:r>
            <a:r>
              <a:rPr lang="pt-BR" sz="1800" dirty="0"/>
              <a:t>o currículo integrado. Porto Alegre: Artes Médicas, </a:t>
            </a:r>
            <a:r>
              <a:rPr lang="pt-BR" sz="1800" dirty="0" smtClean="0"/>
              <a:t>1998.</a:t>
            </a:r>
            <a:endParaRPr lang="pt-BR" sz="18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 smtClean="0">
                <a:solidFill>
                  <a:schemeClr val="bg2">
                    <a:lumMod val="10000"/>
                  </a:schemeClr>
                </a:solidFill>
              </a:rPr>
              <a:t>SACRISTÁN</a:t>
            </a:r>
            <a:r>
              <a:rPr lang="pt-BR" sz="1800" dirty="0">
                <a:solidFill>
                  <a:schemeClr val="bg2">
                    <a:lumMod val="10000"/>
                  </a:schemeClr>
                </a:solidFill>
              </a:rPr>
              <a:t>, J. </a:t>
            </a:r>
            <a:r>
              <a:rPr lang="pt-BR" sz="1800" dirty="0" err="1">
                <a:solidFill>
                  <a:schemeClr val="bg2">
                    <a:lumMod val="10000"/>
                  </a:schemeClr>
                </a:solidFill>
              </a:rPr>
              <a:t>Gimeno</a:t>
            </a:r>
            <a:r>
              <a:rPr lang="pt-BR" sz="18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t-BR" sz="1800" b="1" dirty="0">
                <a:solidFill>
                  <a:schemeClr val="bg2">
                    <a:lumMod val="10000"/>
                  </a:schemeClr>
                </a:solidFill>
              </a:rPr>
              <a:t>O currículo:</a:t>
            </a:r>
            <a:r>
              <a:rPr lang="pt-BR" sz="1800" dirty="0">
                <a:solidFill>
                  <a:schemeClr val="bg2">
                    <a:lumMod val="10000"/>
                  </a:schemeClr>
                </a:solidFill>
              </a:rPr>
              <a:t> uma reflexão sobre a prática. Tradução Ernani F. da F. Rosa. 3. ed. Porto Alegre: Artmed, </a:t>
            </a:r>
            <a:r>
              <a:rPr lang="pt-BR" sz="1800" dirty="0" smtClean="0">
                <a:solidFill>
                  <a:schemeClr val="bg2">
                    <a:lumMod val="10000"/>
                  </a:schemeClr>
                </a:solidFill>
              </a:rPr>
              <a:t>2000.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 smtClean="0">
                <a:solidFill>
                  <a:schemeClr val="bg2">
                    <a:lumMod val="10000"/>
                  </a:schemeClr>
                </a:solidFill>
              </a:rPr>
              <a:t>SACRISTÁN, J. </a:t>
            </a:r>
            <a:r>
              <a:rPr lang="pt-BR" sz="1800" dirty="0" err="1" smtClean="0">
                <a:solidFill>
                  <a:schemeClr val="bg2">
                    <a:lumMod val="10000"/>
                  </a:schemeClr>
                </a:solidFill>
              </a:rPr>
              <a:t>Gimeno</a:t>
            </a:r>
            <a:r>
              <a:rPr lang="pt-BR" sz="18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t-BR" sz="1800" b="1" dirty="0" smtClean="0">
                <a:solidFill>
                  <a:schemeClr val="bg2">
                    <a:lumMod val="10000"/>
                  </a:schemeClr>
                </a:solidFill>
              </a:rPr>
              <a:t>Saberes e incertezas sobre o currículo.</a:t>
            </a:r>
            <a:r>
              <a:rPr lang="pt-BR" sz="1800" dirty="0" smtClean="0">
                <a:solidFill>
                  <a:schemeClr val="bg2">
                    <a:lumMod val="10000"/>
                  </a:schemeClr>
                </a:solidFill>
              </a:rPr>
              <a:t> São Paulo: Penso, 2013.</a:t>
            </a:r>
            <a:endParaRPr lang="pt-BR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600" b="1" dirty="0"/>
              <a:t>Etimologia </a:t>
            </a:r>
            <a:endParaRPr lang="en-US" sz="4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2094" y="2177935"/>
            <a:ext cx="8819803" cy="37332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3200" dirty="0" smtClean="0"/>
              <a:t>C</a:t>
            </a:r>
            <a:r>
              <a:rPr lang="pt-BR" sz="3200" i="1" dirty="0" smtClean="0"/>
              <a:t>urriculum </a:t>
            </a:r>
            <a:r>
              <a:rPr lang="pt-BR" sz="3200" dirty="0"/>
              <a:t>vem do </a:t>
            </a:r>
            <a:r>
              <a:rPr lang="pt-BR" sz="3200" dirty="0" smtClean="0"/>
              <a:t>Latim e </a:t>
            </a:r>
            <a:r>
              <a:rPr lang="pt-BR" sz="3200" dirty="0"/>
              <a:t>significa </a:t>
            </a:r>
            <a:r>
              <a:rPr lang="pt-BR" sz="3200" b="1" dirty="0">
                <a:solidFill>
                  <a:schemeClr val="accent2"/>
                </a:solidFill>
              </a:rPr>
              <a:t>caminho, trajeto, percurso, pista ou circuito atlético</a:t>
            </a:r>
            <a:r>
              <a:rPr lang="pt-BR" sz="3200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3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200" dirty="0"/>
              <a:t>Deriva de</a:t>
            </a:r>
            <a:r>
              <a:rPr lang="pt-BR" sz="3200" i="1" dirty="0"/>
              <a:t> </a:t>
            </a:r>
            <a:r>
              <a:rPr lang="pt-BR" sz="3200" i="1" dirty="0" err="1"/>
              <a:t>currere</a:t>
            </a:r>
            <a:r>
              <a:rPr lang="pt-BR" sz="3200" i="1" dirty="0"/>
              <a:t> – </a:t>
            </a:r>
            <a:r>
              <a:rPr lang="pt-BR" sz="3200" dirty="0"/>
              <a:t>correr</a:t>
            </a:r>
            <a:r>
              <a:rPr lang="pt-BR" sz="3200" i="1" dirty="0"/>
              <a:t>, </a:t>
            </a:r>
            <a:r>
              <a:rPr lang="pt-BR" sz="3200" dirty="0"/>
              <a:t>curso ou carro de corrida. Pode se referir ainda à ordem como sequência e à ordem como </a:t>
            </a:r>
            <a:r>
              <a:rPr lang="pt-BR" sz="3200" dirty="0" smtClean="0"/>
              <a:t>estrutura. </a:t>
            </a:r>
            <a:r>
              <a:rPr lang="pt-BR" sz="3200" dirty="0"/>
              <a:t>(GOODSON, 1995</a:t>
            </a:r>
            <a:r>
              <a:rPr lang="pt-BR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905" y="263237"/>
            <a:ext cx="8819806" cy="121642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Onde e como se começa a utilizar o termo no campo </a:t>
            </a:r>
            <a:r>
              <a:rPr lang="pt-BR" sz="3200" b="1" dirty="0" smtClean="0"/>
              <a:t>educacional?</a:t>
            </a:r>
            <a:endParaRPr lang="en-US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716" y="1745673"/>
            <a:ext cx="8877994" cy="448887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500" dirty="0"/>
              <a:t>O conceito de currículo como </a:t>
            </a:r>
            <a:r>
              <a:rPr lang="pt-BR" sz="2500" b="1" dirty="0">
                <a:solidFill>
                  <a:schemeClr val="accent2"/>
                </a:solidFill>
              </a:rPr>
              <a:t>percurso formativo </a:t>
            </a:r>
            <a:r>
              <a:rPr lang="pt-BR" sz="2500" dirty="0"/>
              <a:t>emerge </a:t>
            </a:r>
            <a:r>
              <a:rPr lang="pt-BR" sz="2500" dirty="0" smtClean="0"/>
              <a:t>entre </a:t>
            </a:r>
            <a:r>
              <a:rPr lang="pt-BR" sz="2500" dirty="0"/>
              <a:t>os séculos XV e XVII: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2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Universidade </a:t>
            </a:r>
            <a:r>
              <a:rPr lang="pt-BR" sz="2000" dirty="0"/>
              <a:t>de Leiden (</a:t>
            </a:r>
            <a:r>
              <a:rPr lang="pt-BR" sz="2000" dirty="0" smtClean="0"/>
              <a:t>Holanda), em 1582;</a:t>
            </a:r>
            <a:endParaRPr lang="pt-BR" sz="2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Universidade </a:t>
            </a:r>
            <a:r>
              <a:rPr lang="pt-BR" sz="2000" dirty="0"/>
              <a:t>de Glasgow (Escócia), por volta do ano de </a:t>
            </a:r>
            <a:r>
              <a:rPr lang="pt-BR" sz="2000" dirty="0" smtClean="0"/>
              <a:t>1633;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err="1" smtClean="0"/>
              <a:t>Grammar</a:t>
            </a:r>
            <a:r>
              <a:rPr lang="pt-BR" sz="2000" dirty="0" smtClean="0"/>
              <a:t> </a:t>
            </a:r>
            <a:r>
              <a:rPr lang="pt-BR" sz="2000" dirty="0" err="1"/>
              <a:t>School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Glasgow, por volta do ano de </a:t>
            </a:r>
            <a:r>
              <a:rPr lang="pt-BR" sz="2000" dirty="0" smtClean="0"/>
              <a:t>1643. </a:t>
            </a:r>
            <a:r>
              <a:rPr lang="pt-BR" sz="2000" dirty="0"/>
              <a:t>(HAMILTON, 1992</a:t>
            </a:r>
            <a:r>
              <a:rPr lang="pt-BR" sz="2000" dirty="0" smtClean="0"/>
              <a:t>).</a:t>
            </a:r>
            <a:endParaRPr lang="pt-BR" sz="20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500" i="1" dirty="0" smtClean="0"/>
              <a:t>Curriculum </a:t>
            </a:r>
            <a:r>
              <a:rPr lang="pt-BR" sz="2500" dirty="0" smtClean="0"/>
              <a:t>passa a ser utilizado em referência a </a:t>
            </a:r>
            <a:r>
              <a:rPr lang="pt-BR" sz="2500" dirty="0"/>
              <a:t>um curso </a:t>
            </a:r>
            <a:r>
              <a:rPr lang="pt-BR" sz="2500" dirty="0" smtClean="0"/>
              <a:t>completo. Não </a:t>
            </a:r>
            <a:r>
              <a:rPr lang="pt-BR" sz="2500" dirty="0"/>
              <a:t>se tratava apenas de unidades pedagógicas ou de períodos curtos de </a:t>
            </a:r>
            <a:r>
              <a:rPr lang="pt-BR" sz="2500" dirty="0" smtClean="0"/>
              <a:t>estudo. </a:t>
            </a:r>
            <a:r>
              <a:rPr lang="pt-BR" sz="2500" dirty="0"/>
              <a:t>(HAMILTON, 1992; GOODSON, 1995</a:t>
            </a:r>
            <a:r>
              <a:rPr lang="pt-BR" sz="2500" dirty="0" smtClean="0"/>
              <a:t>)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2342" y="534787"/>
            <a:ext cx="8894618" cy="99752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Seleção e organização de conteúdos escolares?</a:t>
            </a:r>
            <a:endParaRPr lang="en-US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2342" y="2352502"/>
            <a:ext cx="8607235" cy="34747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O currículo ganhou espaço na academia, nos cursos de formação de professores e especialistas em educação, tomando por objeto a </a:t>
            </a:r>
            <a:r>
              <a:rPr lang="pt-BR" sz="2800" b="1" dirty="0">
                <a:solidFill>
                  <a:schemeClr val="accent2"/>
                </a:solidFill>
              </a:rPr>
              <a:t>seleção e a organização dos conhecimentos escolares</a:t>
            </a:r>
            <a:r>
              <a:rPr lang="pt-BR" sz="2800" dirty="0"/>
              <a:t>, </a:t>
            </a:r>
            <a:r>
              <a:rPr lang="pt-BR" sz="2800" dirty="0" smtClean="0"/>
              <a:t>principalmente.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/>
              <a:t>Mas esta é uma </a:t>
            </a:r>
            <a:r>
              <a:rPr lang="pt-BR" sz="2800" dirty="0"/>
              <a:t>concepção </a:t>
            </a:r>
            <a:r>
              <a:rPr lang="pt-BR" sz="2800" dirty="0" smtClean="0"/>
              <a:t>elementar. (</a:t>
            </a:r>
            <a:r>
              <a:rPr lang="pt-BR" sz="2800" dirty="0"/>
              <a:t>SACRISTÁN, 2000</a:t>
            </a:r>
            <a:r>
              <a:rPr lang="pt-BR" sz="2800" dirty="0" smtClean="0"/>
              <a:t>)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6" y="1733203"/>
            <a:ext cx="9786954" cy="4206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14647" y="511053"/>
            <a:ext cx="8420793" cy="74404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pt-BR" sz="2800" b="1" dirty="0" smtClean="0"/>
              <a:t>O poder regulador do currículo, junto com outras “invenções”</a:t>
            </a:r>
            <a:endParaRPr lang="en-US" sz="2800" b="1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27369" y="6186954"/>
            <a:ext cx="9786954" cy="46117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pt-BR" dirty="0" smtClean="0">
                <a:solidFill>
                  <a:schemeClr val="tx1"/>
                </a:solidFill>
              </a:rPr>
              <a:t>Fonte:  Sacristán (2013, p. 18)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5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5" id="{82F57E34-841C-4DD4-A9D8-81A154F43AE0}" vid="{BD964C3B-C2D1-4476-A658-3F962D349C1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Tema5</Template>
  <TotalTime>0</TotalTime>
  <Words>2837</Words>
  <Application>Microsoft Office PowerPoint</Application>
  <PresentationFormat>Slides de 35 mm</PresentationFormat>
  <Paragraphs>271</Paragraphs>
  <Slides>58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5" baseType="lpstr">
      <vt:lpstr>Arial</vt:lpstr>
      <vt:lpstr>Bahnschrift</vt:lpstr>
      <vt:lpstr>Calibri</vt:lpstr>
      <vt:lpstr>Euphemia</vt:lpstr>
      <vt:lpstr>Times New Roman</vt:lpstr>
      <vt:lpstr>Wingdings</vt:lpstr>
      <vt:lpstr>Tema5</vt:lpstr>
      <vt:lpstr>Currículo e reestruturação curricular</vt:lpstr>
      <vt:lpstr>Apresentação do PowerPoint</vt:lpstr>
      <vt:lpstr>Apresentação do PowerPoint</vt:lpstr>
      <vt:lpstr>Apresentação do PowerPoint</vt:lpstr>
      <vt:lpstr>Apresentação do PowerPoint</vt:lpstr>
      <vt:lpstr>Etimologia </vt:lpstr>
      <vt:lpstr>Onde e como se começa a utilizar o termo no campo educacional?</vt:lpstr>
      <vt:lpstr>Seleção e organização de conteúdos escolares?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Currículo e sociedade</vt:lpstr>
      <vt:lpstr>“Poder” na estruturação do currículo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Currículo como processo (no interior da instituição de ensino)</vt:lpstr>
      <vt:lpstr>Apresentação do PowerPoint</vt:lpstr>
      <vt:lpstr>Apresentação do PowerPoint</vt:lpstr>
      <vt:lpstr>Apresentação do PowerPoint</vt:lpstr>
      <vt:lpstr>Apresentação do PowerPoint</vt:lpstr>
      <vt:lpstr>Planejamento /organização curricular </vt:lpstr>
      <vt:lpstr>Apresentação do PowerPoint</vt:lpstr>
      <vt:lpstr>Alguns princípios da organização curricular</vt:lpstr>
      <vt:lpstr>Interdisciplinaridade: elemento importante na organização curricular</vt:lpstr>
      <vt:lpstr>Conceito de interdisciplinaridade:</vt:lpstr>
      <vt:lpstr>Apresentação do PowerPoint</vt:lpstr>
      <vt:lpstr>Justificativas e possibilidades da interdisciplinaridade</vt:lpstr>
      <vt:lpstr>Níveis de interdisciplinaridade   Erich Jantsch (no Seminário da OCDE, de 1979)</vt:lpstr>
      <vt:lpstr>Apresentação do PowerPoint</vt:lpstr>
      <vt:lpstr>Apresentação do PowerPoint</vt:lpstr>
      <vt:lpstr>Apresentação do PowerPoint</vt:lpstr>
      <vt:lpstr>A aposta na interdisciplinaridade precisa levar em conta:</vt:lpstr>
      <vt:lpstr>Interdisciplinaridade: os eixos de conteúdos e atividades no CEFET-MG</vt:lpstr>
      <vt:lpstr>(Re)estruturação curricular  e  Reestruturação de PPC</vt:lpstr>
      <vt:lpstr>Apresentação do PowerPoint</vt:lpstr>
      <vt:lpstr>Apresentação do PowerPoint</vt:lpstr>
      <vt:lpstr>Mas...</vt:lpstr>
      <vt:lpstr>Propostas da DIRGRAD</vt:lpstr>
      <vt:lpstr>Atividades a serem realizadas pelos NDEs, departamentos e coordenações de curso</vt:lpstr>
      <vt:lpstr>Resoluções que aprovam planos de ensino das disciplinas equalizadas:</vt:lpstr>
      <vt:lpstr>Sugestão:</vt:lpstr>
      <vt:lpstr>Obrigado!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Currículo: fundamentos e concepções</dc:title>
  <dc:creator/>
  <cp:lastModifiedBy/>
  <cp:revision>13</cp:revision>
  <dcterms:created xsi:type="dcterms:W3CDTF">2012-07-30T23:50:35Z</dcterms:created>
  <dcterms:modified xsi:type="dcterms:W3CDTF">2019-08-22T11:32:48Z</dcterms:modified>
</cp:coreProperties>
</file>